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82" r:id="rId2"/>
    <p:sldId id="256" r:id="rId3"/>
    <p:sldId id="257" r:id="rId4"/>
    <p:sldId id="258" r:id="rId5"/>
    <p:sldId id="259" r:id="rId6"/>
    <p:sldId id="260" r:id="rId7"/>
    <p:sldId id="261" r:id="rId8"/>
    <p:sldId id="263" r:id="rId9"/>
    <p:sldId id="264" r:id="rId10"/>
    <p:sldId id="266" r:id="rId11"/>
    <p:sldId id="267" r:id="rId12"/>
    <p:sldId id="268" r:id="rId13"/>
    <p:sldId id="270" r:id="rId14"/>
    <p:sldId id="271" r:id="rId15"/>
    <p:sldId id="272" r:id="rId16"/>
    <p:sldId id="273" r:id="rId17"/>
    <p:sldId id="274" r:id="rId18"/>
    <p:sldId id="283" r:id="rId19"/>
    <p:sldId id="275" r:id="rId20"/>
    <p:sldId id="262" r:id="rId21"/>
    <p:sldId id="265" r:id="rId22"/>
    <p:sldId id="276" r:id="rId23"/>
    <p:sldId id="279" r:id="rId24"/>
    <p:sldId id="277" r:id="rId25"/>
    <p:sldId id="280" r:id="rId26"/>
    <p:sldId id="278"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15F845-CFB7-473E-8E35-8DA96812B1B4}">
          <p14:sldIdLst>
            <p14:sldId id="282"/>
            <p14:sldId id="256"/>
            <p14:sldId id="257"/>
            <p14:sldId id="258"/>
            <p14:sldId id="259"/>
            <p14:sldId id="260"/>
            <p14:sldId id="261"/>
            <p14:sldId id="263"/>
            <p14:sldId id="264"/>
            <p14:sldId id="266"/>
            <p14:sldId id="267"/>
            <p14:sldId id="268"/>
            <p14:sldId id="270"/>
            <p14:sldId id="271"/>
            <p14:sldId id="272"/>
            <p14:sldId id="273"/>
            <p14:sldId id="274"/>
            <p14:sldId id="283"/>
            <p14:sldId id="275"/>
            <p14:sldId id="262"/>
            <p14:sldId id="265"/>
            <p14:sldId id="276"/>
            <p14:sldId id="279"/>
            <p14:sldId id="277"/>
            <p14:sldId id="280"/>
            <p14:sldId id="278"/>
            <p14:sldId id="281"/>
          </p14:sldIdLst>
        </p14:section>
        <p14:section name="Untitled Section" id="{3CA57891-4AB9-4833-891F-02D446AE2EB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9" d="100"/>
          <a:sy n="59" d="100"/>
        </p:scale>
        <p:origin x="60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AC7D64-BD75-4893-97A5-093FA2DBFDCB}"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2D51EAA-7610-4FFA-9D64-C91F83A3E21A}" type="slidenum">
              <a:rPr lang="en-US" smtClean="0"/>
              <a:t>‹#›</a:t>
            </a:fld>
            <a:endParaRPr lang="en-US"/>
          </a:p>
        </p:txBody>
      </p:sp>
    </p:spTree>
    <p:extLst>
      <p:ext uri="{BB962C8B-B14F-4D97-AF65-F5344CB8AC3E}">
        <p14:creationId xmlns:p14="http://schemas.microsoft.com/office/powerpoint/2010/main" val="2669440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AC7D64-BD75-4893-97A5-093FA2DBFDCB}"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51EAA-7610-4FFA-9D64-C91F83A3E21A}" type="slidenum">
              <a:rPr lang="en-US" smtClean="0"/>
              <a:t>‹#›</a:t>
            </a:fld>
            <a:endParaRPr lang="en-US"/>
          </a:p>
        </p:txBody>
      </p:sp>
    </p:spTree>
    <p:extLst>
      <p:ext uri="{BB962C8B-B14F-4D97-AF65-F5344CB8AC3E}">
        <p14:creationId xmlns:p14="http://schemas.microsoft.com/office/powerpoint/2010/main" val="3077788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AC7D64-BD75-4893-97A5-093FA2DBFDCB}"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51EAA-7610-4FFA-9D64-C91F83A3E21A}" type="slidenum">
              <a:rPr lang="en-US" smtClean="0"/>
              <a:t>‹#›</a:t>
            </a:fld>
            <a:endParaRPr lang="en-US"/>
          </a:p>
        </p:txBody>
      </p:sp>
    </p:spTree>
    <p:extLst>
      <p:ext uri="{BB962C8B-B14F-4D97-AF65-F5344CB8AC3E}">
        <p14:creationId xmlns:p14="http://schemas.microsoft.com/office/powerpoint/2010/main" val="3538293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AC7D64-BD75-4893-97A5-093FA2DBFDCB}" type="datetimeFigureOut">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D51EAA-7610-4FFA-9D64-C91F83A3E21A}" type="slidenum">
              <a:rPr lang="en-US" smtClean="0"/>
              <a:t>‹#›</a:t>
            </a:fld>
            <a:endParaRPr lang="en-US"/>
          </a:p>
        </p:txBody>
      </p:sp>
    </p:spTree>
    <p:extLst>
      <p:ext uri="{BB962C8B-B14F-4D97-AF65-F5344CB8AC3E}">
        <p14:creationId xmlns:p14="http://schemas.microsoft.com/office/powerpoint/2010/main" val="688736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0AC7D64-BD75-4893-97A5-093FA2DBFDCB}" type="datetimeFigureOut">
              <a:rPr lang="en-US" smtClean="0"/>
              <a:t>5/2/2023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2D51EAA-7610-4FFA-9D64-C91F83A3E21A}" type="slidenum">
              <a:rPr lang="en-US" smtClean="0"/>
              <a:t>‹#›</a:t>
            </a:fld>
            <a:endParaRPr lang="en-US"/>
          </a:p>
        </p:txBody>
      </p:sp>
    </p:spTree>
    <p:extLst>
      <p:ext uri="{BB962C8B-B14F-4D97-AF65-F5344CB8AC3E}">
        <p14:creationId xmlns:p14="http://schemas.microsoft.com/office/powerpoint/2010/main" val="410527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AC7D64-BD75-4893-97A5-093FA2DBFDCB}"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D51EAA-7610-4FFA-9D64-C91F83A3E21A}" type="slidenum">
              <a:rPr lang="en-US" smtClean="0"/>
              <a:t>‹#›</a:t>
            </a:fld>
            <a:endParaRPr lang="en-US"/>
          </a:p>
        </p:txBody>
      </p:sp>
    </p:spTree>
    <p:extLst>
      <p:ext uri="{BB962C8B-B14F-4D97-AF65-F5344CB8AC3E}">
        <p14:creationId xmlns:p14="http://schemas.microsoft.com/office/powerpoint/2010/main" val="4248405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AC7D64-BD75-4893-97A5-093FA2DBFDCB}" type="datetimeFigureOut">
              <a:rPr lang="en-US" smtClean="0"/>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D51EAA-7610-4FFA-9D64-C91F83A3E21A}" type="slidenum">
              <a:rPr lang="en-US" smtClean="0"/>
              <a:t>‹#›</a:t>
            </a:fld>
            <a:endParaRPr lang="en-US"/>
          </a:p>
        </p:txBody>
      </p:sp>
    </p:spTree>
    <p:extLst>
      <p:ext uri="{BB962C8B-B14F-4D97-AF65-F5344CB8AC3E}">
        <p14:creationId xmlns:p14="http://schemas.microsoft.com/office/powerpoint/2010/main" val="1904731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AC7D64-BD75-4893-97A5-093FA2DBFDCB}" type="datetimeFigureOut">
              <a:rPr lang="en-US" smtClean="0"/>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D51EAA-7610-4FFA-9D64-C91F83A3E21A}" type="slidenum">
              <a:rPr lang="en-US" smtClean="0"/>
              <a:t>‹#›</a:t>
            </a:fld>
            <a:endParaRPr lang="en-US"/>
          </a:p>
        </p:txBody>
      </p:sp>
    </p:spTree>
    <p:extLst>
      <p:ext uri="{BB962C8B-B14F-4D97-AF65-F5344CB8AC3E}">
        <p14:creationId xmlns:p14="http://schemas.microsoft.com/office/powerpoint/2010/main" val="1338791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AC7D64-BD75-4893-97A5-093FA2DBFDCB}" type="datetimeFigureOut">
              <a:rPr lang="en-US" smtClean="0"/>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D51EAA-7610-4FFA-9D64-C91F83A3E21A}" type="slidenum">
              <a:rPr lang="en-US" smtClean="0"/>
              <a:t>‹#›</a:t>
            </a:fld>
            <a:endParaRPr lang="en-US"/>
          </a:p>
        </p:txBody>
      </p:sp>
    </p:spTree>
    <p:extLst>
      <p:ext uri="{BB962C8B-B14F-4D97-AF65-F5344CB8AC3E}">
        <p14:creationId xmlns:p14="http://schemas.microsoft.com/office/powerpoint/2010/main" val="2918160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AC7D64-BD75-4893-97A5-093FA2DBFDCB}" type="datetimeFigureOut">
              <a:rPr lang="en-US" smtClean="0"/>
              <a:t>5/2/2023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2D51EAA-7610-4FFA-9D64-C91F83A3E21A}" type="slidenum">
              <a:rPr lang="en-US" smtClean="0"/>
              <a:t>‹#›</a:t>
            </a:fld>
            <a:endParaRPr lang="en-US"/>
          </a:p>
        </p:txBody>
      </p:sp>
    </p:spTree>
    <p:extLst>
      <p:ext uri="{BB962C8B-B14F-4D97-AF65-F5344CB8AC3E}">
        <p14:creationId xmlns:p14="http://schemas.microsoft.com/office/powerpoint/2010/main" val="300084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AC7D64-BD75-4893-97A5-093FA2DBFDCB}" type="datetimeFigureOut">
              <a:rPr lang="en-US" smtClean="0"/>
              <a:t>5/2/2023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2D51EAA-7610-4FFA-9D64-C91F83A3E21A}" type="slidenum">
              <a:rPr lang="en-US" smtClean="0"/>
              <a:t>‹#›</a:t>
            </a:fld>
            <a:endParaRPr lang="en-US"/>
          </a:p>
        </p:txBody>
      </p:sp>
    </p:spTree>
    <p:extLst>
      <p:ext uri="{BB962C8B-B14F-4D97-AF65-F5344CB8AC3E}">
        <p14:creationId xmlns:p14="http://schemas.microsoft.com/office/powerpoint/2010/main" val="2781921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0AC7D64-BD75-4893-97A5-093FA2DBFDCB}" type="datetimeFigureOut">
              <a:rPr lang="en-US" smtClean="0"/>
              <a:t>5/2/2023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2D51EAA-7610-4FFA-9D64-C91F83A3E21A}" type="slidenum">
              <a:rPr lang="en-US" smtClean="0"/>
              <a:t>‹#›</a:t>
            </a:fld>
            <a:endParaRPr lang="en-US"/>
          </a:p>
        </p:txBody>
      </p:sp>
    </p:spTree>
    <p:extLst>
      <p:ext uri="{BB962C8B-B14F-4D97-AF65-F5344CB8AC3E}">
        <p14:creationId xmlns:p14="http://schemas.microsoft.com/office/powerpoint/2010/main" val="26728165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webp"/><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A4C6C16-3ED2-3BBD-D853-13D3BF3585EC}"/>
              </a:ext>
            </a:extLst>
          </p:cNvPr>
          <p:cNvPicPr>
            <a:picLocks noChangeAspect="1"/>
          </p:cNvPicPr>
          <p:nvPr/>
        </p:nvPicPr>
        <p:blipFill>
          <a:blip r:embed="rId2"/>
          <a:stretch>
            <a:fillRect/>
          </a:stretch>
        </p:blipFill>
        <p:spPr>
          <a:xfrm>
            <a:off x="549095" y="211167"/>
            <a:ext cx="1896020" cy="1896020"/>
          </a:xfrm>
          <a:prstGeom prst="rect">
            <a:avLst/>
          </a:prstGeom>
        </p:spPr>
      </p:pic>
      <p:pic>
        <p:nvPicPr>
          <p:cNvPr id="12" name="Picture 11">
            <a:extLst>
              <a:ext uri="{FF2B5EF4-FFF2-40B4-BE49-F238E27FC236}">
                <a16:creationId xmlns:a16="http://schemas.microsoft.com/office/drawing/2014/main" id="{5D9EC122-9E50-DFF0-CC11-969C4783B2EC}"/>
              </a:ext>
            </a:extLst>
          </p:cNvPr>
          <p:cNvPicPr>
            <a:picLocks noChangeAspect="1"/>
          </p:cNvPicPr>
          <p:nvPr/>
        </p:nvPicPr>
        <p:blipFill>
          <a:blip r:embed="rId3"/>
          <a:stretch>
            <a:fillRect/>
          </a:stretch>
        </p:blipFill>
        <p:spPr>
          <a:xfrm>
            <a:off x="3965496" y="635027"/>
            <a:ext cx="3023878" cy="377985"/>
          </a:xfrm>
          <a:prstGeom prst="rect">
            <a:avLst/>
          </a:prstGeom>
        </p:spPr>
      </p:pic>
      <p:sp>
        <p:nvSpPr>
          <p:cNvPr id="15" name="TextBox 14">
            <a:extLst>
              <a:ext uri="{FF2B5EF4-FFF2-40B4-BE49-F238E27FC236}">
                <a16:creationId xmlns:a16="http://schemas.microsoft.com/office/drawing/2014/main" id="{F3AE7940-F9DD-9B91-5ED5-5809C60B72F5}"/>
              </a:ext>
            </a:extLst>
          </p:cNvPr>
          <p:cNvSpPr txBox="1"/>
          <p:nvPr/>
        </p:nvSpPr>
        <p:spPr>
          <a:xfrm>
            <a:off x="3550023" y="1173487"/>
            <a:ext cx="6096000" cy="369332"/>
          </a:xfrm>
          <a:prstGeom prst="rect">
            <a:avLst/>
          </a:prstGeom>
          <a:noFill/>
        </p:spPr>
        <p:txBody>
          <a:bodyPr wrap="square">
            <a:spAutoFit/>
          </a:bodyPr>
          <a:lstStyle/>
          <a:p>
            <a:r>
              <a:rPr lang="en-US" dirty="0"/>
              <a:t>ISB&amp;M College of Engineering, Pune</a:t>
            </a:r>
          </a:p>
        </p:txBody>
      </p:sp>
      <p:pic>
        <p:nvPicPr>
          <p:cNvPr id="16" name="Picture 15">
            <a:extLst>
              <a:ext uri="{FF2B5EF4-FFF2-40B4-BE49-F238E27FC236}">
                <a16:creationId xmlns:a16="http://schemas.microsoft.com/office/drawing/2014/main" id="{3F2A00B2-5174-A6EB-1CD6-D429FDFE442C}"/>
              </a:ext>
            </a:extLst>
          </p:cNvPr>
          <p:cNvPicPr>
            <a:picLocks noChangeAspect="1"/>
          </p:cNvPicPr>
          <p:nvPr/>
        </p:nvPicPr>
        <p:blipFill>
          <a:blip r:embed="rId4"/>
          <a:stretch>
            <a:fillRect/>
          </a:stretch>
        </p:blipFill>
        <p:spPr>
          <a:xfrm>
            <a:off x="2372655" y="2134944"/>
            <a:ext cx="6980525" cy="841321"/>
          </a:xfrm>
          <a:prstGeom prst="rect">
            <a:avLst/>
          </a:prstGeom>
        </p:spPr>
      </p:pic>
      <p:pic>
        <p:nvPicPr>
          <p:cNvPr id="17" name="Picture 16">
            <a:extLst>
              <a:ext uri="{FF2B5EF4-FFF2-40B4-BE49-F238E27FC236}">
                <a16:creationId xmlns:a16="http://schemas.microsoft.com/office/drawing/2014/main" id="{46614E6B-B4A9-D83A-5711-524FF15C1599}"/>
              </a:ext>
            </a:extLst>
          </p:cNvPr>
          <p:cNvPicPr>
            <a:picLocks noChangeAspect="1"/>
          </p:cNvPicPr>
          <p:nvPr/>
        </p:nvPicPr>
        <p:blipFill>
          <a:blip r:embed="rId5"/>
          <a:stretch>
            <a:fillRect/>
          </a:stretch>
        </p:blipFill>
        <p:spPr>
          <a:xfrm>
            <a:off x="4497294" y="3136740"/>
            <a:ext cx="2731245" cy="377985"/>
          </a:xfrm>
          <a:prstGeom prst="rect">
            <a:avLst/>
          </a:prstGeom>
        </p:spPr>
      </p:pic>
      <p:pic>
        <p:nvPicPr>
          <p:cNvPr id="18" name="Picture 17">
            <a:extLst>
              <a:ext uri="{FF2B5EF4-FFF2-40B4-BE49-F238E27FC236}">
                <a16:creationId xmlns:a16="http://schemas.microsoft.com/office/drawing/2014/main" id="{EFD9AD4E-9AFD-B930-3A0F-D510A2FC10C7}"/>
              </a:ext>
            </a:extLst>
          </p:cNvPr>
          <p:cNvPicPr>
            <a:picLocks noChangeAspect="1"/>
          </p:cNvPicPr>
          <p:nvPr/>
        </p:nvPicPr>
        <p:blipFill>
          <a:blip r:embed="rId6"/>
          <a:stretch>
            <a:fillRect/>
          </a:stretch>
        </p:blipFill>
        <p:spPr>
          <a:xfrm>
            <a:off x="4283915" y="3778777"/>
            <a:ext cx="3158002" cy="591363"/>
          </a:xfrm>
          <a:prstGeom prst="rect">
            <a:avLst/>
          </a:prstGeom>
        </p:spPr>
      </p:pic>
      <p:pic>
        <p:nvPicPr>
          <p:cNvPr id="19" name="Picture 18">
            <a:extLst>
              <a:ext uri="{FF2B5EF4-FFF2-40B4-BE49-F238E27FC236}">
                <a16:creationId xmlns:a16="http://schemas.microsoft.com/office/drawing/2014/main" id="{5E071698-0B13-3F1A-83DA-1BC9094D5FEE}"/>
              </a:ext>
            </a:extLst>
          </p:cNvPr>
          <p:cNvPicPr>
            <a:picLocks noChangeAspect="1"/>
          </p:cNvPicPr>
          <p:nvPr/>
        </p:nvPicPr>
        <p:blipFill>
          <a:blip r:embed="rId7"/>
          <a:stretch>
            <a:fillRect/>
          </a:stretch>
        </p:blipFill>
        <p:spPr>
          <a:xfrm>
            <a:off x="10216317" y="250355"/>
            <a:ext cx="1426588" cy="1292464"/>
          </a:xfrm>
          <a:prstGeom prst="rect">
            <a:avLst/>
          </a:prstGeom>
        </p:spPr>
      </p:pic>
      <p:pic>
        <p:nvPicPr>
          <p:cNvPr id="20" name="Picture 19">
            <a:extLst>
              <a:ext uri="{FF2B5EF4-FFF2-40B4-BE49-F238E27FC236}">
                <a16:creationId xmlns:a16="http://schemas.microsoft.com/office/drawing/2014/main" id="{41884966-4164-6A8B-D018-B334EE330A68}"/>
              </a:ext>
            </a:extLst>
          </p:cNvPr>
          <p:cNvPicPr>
            <a:picLocks noChangeAspect="1"/>
          </p:cNvPicPr>
          <p:nvPr/>
        </p:nvPicPr>
        <p:blipFill>
          <a:blip r:embed="rId8"/>
          <a:stretch>
            <a:fillRect/>
          </a:stretch>
        </p:blipFill>
        <p:spPr>
          <a:xfrm>
            <a:off x="5168080" y="5428459"/>
            <a:ext cx="1676545" cy="512108"/>
          </a:xfrm>
          <a:prstGeom prst="rect">
            <a:avLst/>
          </a:prstGeom>
        </p:spPr>
      </p:pic>
      <p:pic>
        <p:nvPicPr>
          <p:cNvPr id="21" name="Picture 20">
            <a:extLst>
              <a:ext uri="{FF2B5EF4-FFF2-40B4-BE49-F238E27FC236}">
                <a16:creationId xmlns:a16="http://schemas.microsoft.com/office/drawing/2014/main" id="{C9D1F28A-DBF8-AAF2-E99E-5FB364FF30DB}"/>
              </a:ext>
            </a:extLst>
          </p:cNvPr>
          <p:cNvPicPr>
            <a:picLocks noChangeAspect="1"/>
          </p:cNvPicPr>
          <p:nvPr/>
        </p:nvPicPr>
        <p:blipFill>
          <a:blip r:embed="rId9"/>
          <a:stretch>
            <a:fillRect/>
          </a:stretch>
        </p:blipFill>
        <p:spPr>
          <a:xfrm>
            <a:off x="8810426" y="5432941"/>
            <a:ext cx="2011854" cy="512108"/>
          </a:xfrm>
          <a:prstGeom prst="rect">
            <a:avLst/>
          </a:prstGeom>
        </p:spPr>
      </p:pic>
      <p:pic>
        <p:nvPicPr>
          <p:cNvPr id="22" name="Picture 21">
            <a:extLst>
              <a:ext uri="{FF2B5EF4-FFF2-40B4-BE49-F238E27FC236}">
                <a16:creationId xmlns:a16="http://schemas.microsoft.com/office/drawing/2014/main" id="{E1E72AB7-088D-9774-5168-01CC7F0F5972}"/>
              </a:ext>
            </a:extLst>
          </p:cNvPr>
          <p:cNvPicPr>
            <a:picLocks noChangeAspect="1"/>
          </p:cNvPicPr>
          <p:nvPr/>
        </p:nvPicPr>
        <p:blipFill>
          <a:blip r:embed="rId10"/>
          <a:stretch>
            <a:fillRect/>
          </a:stretch>
        </p:blipFill>
        <p:spPr>
          <a:xfrm>
            <a:off x="1643421" y="5428459"/>
            <a:ext cx="1603387" cy="512108"/>
          </a:xfrm>
          <a:prstGeom prst="rect">
            <a:avLst/>
          </a:prstGeom>
        </p:spPr>
      </p:pic>
    </p:spTree>
    <p:extLst>
      <p:ext uri="{BB962C8B-B14F-4D97-AF65-F5344CB8AC3E}">
        <p14:creationId xmlns:p14="http://schemas.microsoft.com/office/powerpoint/2010/main" val="2349393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6F25-FFF9-7D1C-C316-6C2C0180A735}"/>
              </a:ext>
            </a:extLst>
          </p:cNvPr>
          <p:cNvSpPr>
            <a:spLocks noGrp="1"/>
          </p:cNvSpPr>
          <p:nvPr>
            <p:ph type="title"/>
          </p:nvPr>
        </p:nvSpPr>
        <p:spPr>
          <a:xfrm>
            <a:off x="1063752" y="968726"/>
            <a:ext cx="10058400" cy="1609344"/>
          </a:xfrm>
        </p:spPr>
        <p:txBody>
          <a:bodyPr>
            <a:normAutofit fontScale="90000"/>
          </a:bodyPr>
          <a:lstStyle/>
          <a:p>
            <a:r>
              <a:rPr lang="en-US" dirty="0"/>
              <a:t>Account reputation scoring works by analyzing a variety of factors related to a user or account, including:</a:t>
            </a:r>
            <a:br>
              <a:rPr lang="en-US" dirty="0"/>
            </a:br>
            <a:br>
              <a:rPr lang="en-US" dirty="0"/>
            </a:br>
            <a:endParaRPr lang="en-US" dirty="0"/>
          </a:p>
        </p:txBody>
      </p:sp>
      <p:sp>
        <p:nvSpPr>
          <p:cNvPr id="3" name="Content Placeholder 2">
            <a:extLst>
              <a:ext uri="{FF2B5EF4-FFF2-40B4-BE49-F238E27FC236}">
                <a16:creationId xmlns:a16="http://schemas.microsoft.com/office/drawing/2014/main" id="{9941683E-79A4-7772-001E-BC477A06F50C}"/>
              </a:ext>
            </a:extLst>
          </p:cNvPr>
          <p:cNvSpPr>
            <a:spLocks noGrp="1"/>
          </p:cNvSpPr>
          <p:nvPr>
            <p:ph idx="1"/>
          </p:nvPr>
        </p:nvSpPr>
        <p:spPr/>
        <p:txBody>
          <a:bodyPr>
            <a:normAutofit fontScale="92500" lnSpcReduction="10000"/>
          </a:bodyPr>
          <a:lstStyle/>
          <a:p>
            <a:r>
              <a:rPr lang="en-US" dirty="0"/>
              <a:t>Login history: This includes the frequency of logins, the devices used to log in, and the location of logins.</a:t>
            </a:r>
          </a:p>
          <a:p>
            <a:endParaRPr lang="en-US" dirty="0"/>
          </a:p>
          <a:p>
            <a:r>
              <a:rPr lang="en-US" dirty="0"/>
              <a:t>User behavior: This includes the types of activities performed by the user, such as the frequency and duration of sessions, the applications and services accessed, and the data and resources accessed.</a:t>
            </a:r>
          </a:p>
          <a:p>
            <a:endParaRPr lang="en-US" dirty="0"/>
          </a:p>
          <a:p>
            <a:r>
              <a:rPr lang="en-US" dirty="0"/>
              <a:t>Network behavior: This includes the types of traffic generated by the user, such as the volume and frequency of data transfers, the types of protocols used, and the sources and destinations of traffic.</a:t>
            </a:r>
          </a:p>
          <a:p>
            <a:endParaRPr lang="en-US" dirty="0"/>
          </a:p>
          <a:p>
            <a:r>
              <a:rPr lang="en-US" dirty="0"/>
              <a:t>Security incidents: This includes any security incidents or breaches associated with the user or account, such as password resets, failed login attempts, or suspicious activity.</a:t>
            </a:r>
          </a:p>
        </p:txBody>
      </p:sp>
    </p:spTree>
    <p:extLst>
      <p:ext uri="{BB962C8B-B14F-4D97-AF65-F5344CB8AC3E}">
        <p14:creationId xmlns:p14="http://schemas.microsoft.com/office/powerpoint/2010/main" val="193448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24A4-57A5-942D-82F4-4B126A65654B}"/>
              </a:ext>
            </a:extLst>
          </p:cNvPr>
          <p:cNvSpPr>
            <a:spLocks noGrp="1"/>
          </p:cNvSpPr>
          <p:nvPr>
            <p:ph type="title"/>
          </p:nvPr>
        </p:nvSpPr>
        <p:spPr/>
        <p:txBody>
          <a:bodyPr>
            <a:normAutofit fontScale="90000"/>
          </a:bodyPr>
          <a:lstStyle/>
          <a:p>
            <a:r>
              <a:rPr lang="en-US" dirty="0"/>
              <a:t>User authentication with keystroke recognition</a:t>
            </a:r>
            <a:br>
              <a:rPr lang="en-US" dirty="0"/>
            </a:br>
            <a:endParaRPr lang="en-US" dirty="0"/>
          </a:p>
        </p:txBody>
      </p:sp>
      <p:sp>
        <p:nvSpPr>
          <p:cNvPr id="3" name="Content Placeholder 2">
            <a:extLst>
              <a:ext uri="{FF2B5EF4-FFF2-40B4-BE49-F238E27FC236}">
                <a16:creationId xmlns:a16="http://schemas.microsoft.com/office/drawing/2014/main" id="{970EF008-41CA-E947-C992-399027F35F5C}"/>
              </a:ext>
            </a:extLst>
          </p:cNvPr>
          <p:cNvSpPr>
            <a:spLocks noGrp="1"/>
          </p:cNvSpPr>
          <p:nvPr>
            <p:ph idx="1"/>
          </p:nvPr>
        </p:nvSpPr>
        <p:spPr>
          <a:xfrm>
            <a:off x="331694" y="2501030"/>
            <a:ext cx="10058400" cy="4050792"/>
          </a:xfrm>
        </p:spPr>
        <p:txBody>
          <a:bodyPr/>
          <a:lstStyle/>
          <a:p>
            <a:r>
              <a:rPr lang="en-US" dirty="0"/>
              <a:t>Keystroke recognition is a biometric authentication technique used in cybersecurity that analyzes the way a user types on a keyboard to verify their identity. Keystroke recognition can be used as an additional layer of security in multi-factor authentication (MFA) systems.</a:t>
            </a:r>
          </a:p>
          <a:p>
            <a:endParaRPr lang="en-US" dirty="0"/>
          </a:p>
          <a:p>
            <a:r>
              <a:rPr lang="en-US" dirty="0"/>
              <a:t>Keystroke recognition works by analyzing the timing, speed, and rhythm of a user's keystrokes to create a unique typing profile. The typing profile can be used to verify the user's identity when they log in to a system or application.</a:t>
            </a:r>
          </a:p>
          <a:p>
            <a:endParaRPr lang="en-US" dirty="0"/>
          </a:p>
          <a:p>
            <a:r>
              <a:rPr lang="en-US" dirty="0"/>
              <a:t>Keystroke recognition works by analyzing the timing, speed, and rhythm of a user's keystrokes to create a unique typing profile. The typing profile can be used to verify the user's identity when they log in to a system or application.</a:t>
            </a:r>
          </a:p>
        </p:txBody>
      </p:sp>
      <p:pic>
        <p:nvPicPr>
          <p:cNvPr id="5" name="Picture 4">
            <a:extLst>
              <a:ext uri="{FF2B5EF4-FFF2-40B4-BE49-F238E27FC236}">
                <a16:creationId xmlns:a16="http://schemas.microsoft.com/office/drawing/2014/main" id="{25759066-AE25-505C-354A-693D81A55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150" y="1027299"/>
            <a:ext cx="3390900" cy="1343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0522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A05C3-AB89-EFD9-2A6C-1131A8A5FBCC}"/>
              </a:ext>
            </a:extLst>
          </p:cNvPr>
          <p:cNvSpPr>
            <a:spLocks noGrp="1"/>
          </p:cNvSpPr>
          <p:nvPr>
            <p:ph type="title"/>
          </p:nvPr>
        </p:nvSpPr>
        <p:spPr/>
        <p:txBody>
          <a:bodyPr/>
          <a:lstStyle/>
          <a:p>
            <a:r>
              <a:rPr lang="en-US" dirty="0"/>
              <a:t>Multi-factor authentication (MFA)</a:t>
            </a:r>
          </a:p>
        </p:txBody>
      </p:sp>
      <p:sp>
        <p:nvSpPr>
          <p:cNvPr id="3" name="Content Placeholder 2">
            <a:extLst>
              <a:ext uri="{FF2B5EF4-FFF2-40B4-BE49-F238E27FC236}">
                <a16:creationId xmlns:a16="http://schemas.microsoft.com/office/drawing/2014/main" id="{21EA4A63-2269-15A8-09ED-BA40AEB42870}"/>
              </a:ext>
            </a:extLst>
          </p:cNvPr>
          <p:cNvSpPr>
            <a:spLocks noGrp="1"/>
          </p:cNvSpPr>
          <p:nvPr>
            <p:ph idx="1"/>
          </p:nvPr>
        </p:nvSpPr>
        <p:spPr>
          <a:xfrm>
            <a:off x="1069848" y="2121408"/>
            <a:ext cx="10058400" cy="4539368"/>
          </a:xfrm>
        </p:spPr>
        <p:txBody>
          <a:bodyPr>
            <a:normAutofit fontScale="92500" lnSpcReduction="10000"/>
          </a:bodyPr>
          <a:lstStyle/>
          <a:p>
            <a:r>
              <a:rPr lang="en-US" dirty="0"/>
              <a:t>Multi-factor authentication (MFA) is a security technique used in cybersecurity to require users to provide multiple forms of identification to access a system, application, or data. MFA is an effective way to improve the security of user authentication and prevent unauthorized access to sensitive information and assets.</a:t>
            </a:r>
          </a:p>
          <a:p>
            <a:pPr marL="0" indent="0">
              <a:buNone/>
            </a:pPr>
            <a:r>
              <a:rPr lang="en-US" dirty="0"/>
              <a:t>MFA works by requiring users to provide at least two of the following factors to verify their identity:</a:t>
            </a:r>
          </a:p>
          <a:p>
            <a:pPr marL="457200" indent="-457200">
              <a:buFont typeface="+mj-lt"/>
              <a:buAutoNum type="arabicPeriod"/>
            </a:pPr>
            <a:r>
              <a:rPr lang="en-US" dirty="0"/>
              <a:t>Something the user knows: This includes passwords, PINs, or security questions that only the user knows the answer to.</a:t>
            </a:r>
          </a:p>
          <a:p>
            <a:pPr marL="457200" indent="-457200">
              <a:buFont typeface="+mj-lt"/>
              <a:buAutoNum type="arabicPeriod"/>
            </a:pPr>
            <a:endParaRPr lang="en-US" dirty="0"/>
          </a:p>
          <a:p>
            <a:pPr marL="457200" indent="-457200">
              <a:buFont typeface="+mj-lt"/>
              <a:buAutoNum type="arabicPeriod"/>
            </a:pPr>
            <a:r>
              <a:rPr lang="en-US" dirty="0"/>
              <a:t>Something the user has: This includes physical objects such as security tokens, smart cards, or mobile phones that generate one-time passwords (OTPs).</a:t>
            </a:r>
          </a:p>
          <a:p>
            <a:pPr marL="457200" indent="-457200">
              <a:buFont typeface="+mj-lt"/>
              <a:buAutoNum type="arabicPeriod"/>
            </a:pPr>
            <a:endParaRPr lang="en-US" dirty="0"/>
          </a:p>
          <a:p>
            <a:pPr marL="457200" indent="-457200">
              <a:buFont typeface="+mj-lt"/>
              <a:buAutoNum type="arabicPeriod"/>
            </a:pPr>
            <a:r>
              <a:rPr lang="en-US" dirty="0"/>
              <a:t>Something the user is: This includes biometric factors such as fingerprints, facial recognition, or voice recognition.</a:t>
            </a:r>
          </a:p>
        </p:txBody>
      </p:sp>
    </p:spTree>
    <p:extLst>
      <p:ext uri="{BB962C8B-B14F-4D97-AF65-F5344CB8AC3E}">
        <p14:creationId xmlns:p14="http://schemas.microsoft.com/office/powerpoint/2010/main" val="4142418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5C124-6B7E-F3A5-2907-0DC8228170C4}"/>
              </a:ext>
            </a:extLst>
          </p:cNvPr>
          <p:cNvSpPr>
            <a:spLocks noGrp="1"/>
          </p:cNvSpPr>
          <p:nvPr>
            <p:ph type="title"/>
          </p:nvPr>
        </p:nvSpPr>
        <p:spPr>
          <a:xfrm>
            <a:off x="666437" y="41417"/>
            <a:ext cx="10058400" cy="1609344"/>
          </a:xfrm>
        </p:spPr>
        <p:txBody>
          <a:bodyPr/>
          <a:lstStyle/>
          <a:p>
            <a:r>
              <a:rPr lang="en-US" dirty="0"/>
              <a:t>Biometric authentication with facial recognition</a:t>
            </a:r>
          </a:p>
        </p:txBody>
      </p:sp>
      <p:sp>
        <p:nvSpPr>
          <p:cNvPr id="3" name="Content Placeholder 2">
            <a:extLst>
              <a:ext uri="{FF2B5EF4-FFF2-40B4-BE49-F238E27FC236}">
                <a16:creationId xmlns:a16="http://schemas.microsoft.com/office/drawing/2014/main" id="{28146C35-D794-B03E-CF7F-1BF215843CE0}"/>
              </a:ext>
            </a:extLst>
          </p:cNvPr>
          <p:cNvSpPr>
            <a:spLocks noGrp="1"/>
          </p:cNvSpPr>
          <p:nvPr>
            <p:ph idx="1"/>
          </p:nvPr>
        </p:nvSpPr>
        <p:spPr>
          <a:xfrm>
            <a:off x="442319" y="2807208"/>
            <a:ext cx="10058400" cy="4050792"/>
          </a:xfrm>
        </p:spPr>
        <p:txBody>
          <a:bodyPr/>
          <a:lstStyle/>
          <a:p>
            <a:r>
              <a:rPr lang="en-US" dirty="0"/>
              <a:t>Biometrics are body measurements and calculations related to human characteristics</a:t>
            </a:r>
          </a:p>
          <a:p>
            <a:endParaRPr lang="en-US" dirty="0"/>
          </a:p>
          <a:p>
            <a:r>
              <a:rPr lang="en-US" dirty="0"/>
              <a:t>Facial recognition is a biometric authentication technique used in cybersecurity that analyzes the unique characteristics of a person's face to verify their identity. Facial recognition can be used as an additional layer of security in multi-factor authentication (MFA) systems.</a:t>
            </a:r>
          </a:p>
          <a:p>
            <a:endParaRPr lang="en-US" dirty="0"/>
          </a:p>
          <a:p>
            <a:r>
              <a:rPr lang="en-US" dirty="0"/>
              <a:t>Facial recognition works by capturing an image or video of a person's face and analyzing the facial features to create a unique biometric profile. The biometric profile can then be used to verify the person's identity when they log in to a system or application.</a:t>
            </a:r>
          </a:p>
        </p:txBody>
      </p:sp>
      <p:pic>
        <p:nvPicPr>
          <p:cNvPr id="6" name="Picture 5">
            <a:extLst>
              <a:ext uri="{FF2B5EF4-FFF2-40B4-BE49-F238E27FC236}">
                <a16:creationId xmlns:a16="http://schemas.microsoft.com/office/drawing/2014/main" id="{CA6D8559-F7EF-9421-7746-70516D8B5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2474" y="917336"/>
            <a:ext cx="3114675" cy="14668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97177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1831-A197-BF27-750D-4ED66CAB1E4C}"/>
              </a:ext>
            </a:extLst>
          </p:cNvPr>
          <p:cNvSpPr>
            <a:spLocks noGrp="1"/>
          </p:cNvSpPr>
          <p:nvPr>
            <p:ph type="title"/>
          </p:nvPr>
        </p:nvSpPr>
        <p:spPr/>
        <p:txBody>
          <a:bodyPr/>
          <a:lstStyle/>
          <a:p>
            <a:r>
              <a:rPr lang="en-US" dirty="0"/>
              <a:t>Biometric authentication with facial recognition</a:t>
            </a:r>
          </a:p>
        </p:txBody>
      </p:sp>
      <p:sp>
        <p:nvSpPr>
          <p:cNvPr id="3" name="Content Placeholder 2">
            <a:extLst>
              <a:ext uri="{FF2B5EF4-FFF2-40B4-BE49-F238E27FC236}">
                <a16:creationId xmlns:a16="http://schemas.microsoft.com/office/drawing/2014/main" id="{85BC73E6-C19C-039E-CF1E-C4EB6CE255E9}"/>
              </a:ext>
            </a:extLst>
          </p:cNvPr>
          <p:cNvSpPr>
            <a:spLocks noGrp="1"/>
          </p:cNvSpPr>
          <p:nvPr>
            <p:ph idx="1"/>
          </p:nvPr>
        </p:nvSpPr>
        <p:spPr/>
        <p:txBody>
          <a:bodyPr/>
          <a:lstStyle/>
          <a:p>
            <a:r>
              <a:rPr lang="en-US" dirty="0"/>
              <a:t>Enrollment: The user is asked to capture an image or video of their face to create a biometric profile. During enrollment, the system analyzes the unique facial features of the user, such as the distance between the eyes, the shape of the nose, and the contours of the face, to create a biometric template.</a:t>
            </a:r>
          </a:p>
          <a:p>
            <a:r>
              <a:rPr lang="en-US" dirty="0"/>
              <a:t>Authentication: When the user logs in to the system or application, the facial recognition system captures an image or video of their face and compares it to their enrolled biometric profile. The system calculates a similarity score between the two images and if the similarity score meets a certain threshold, the user is granted access to the system or application.</a:t>
            </a:r>
          </a:p>
          <a:p>
            <a:pPr marL="0" indent="0">
              <a:buNone/>
            </a:pPr>
            <a:r>
              <a:rPr lang="en-US" dirty="0"/>
              <a:t>Facial recognition can be used as an additional layer of security in multi-factor authentication (MFA) systems, along with other authentication methods such as facial recognition, It can be vulnerable to attacks such as spoofing or deepfake attacks</a:t>
            </a:r>
          </a:p>
        </p:txBody>
      </p:sp>
    </p:spTree>
    <p:extLst>
      <p:ext uri="{BB962C8B-B14F-4D97-AF65-F5344CB8AC3E}">
        <p14:creationId xmlns:p14="http://schemas.microsoft.com/office/powerpoint/2010/main" val="3870555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0283-4DB0-37EA-5A17-1871135A5B34}"/>
              </a:ext>
            </a:extLst>
          </p:cNvPr>
          <p:cNvSpPr>
            <a:spLocks noGrp="1"/>
          </p:cNvSpPr>
          <p:nvPr>
            <p:ph type="title"/>
          </p:nvPr>
        </p:nvSpPr>
        <p:spPr>
          <a:xfrm>
            <a:off x="1625660" y="968726"/>
            <a:ext cx="10058400" cy="1609344"/>
          </a:xfrm>
        </p:spPr>
        <p:txBody>
          <a:bodyPr>
            <a:normAutofit/>
          </a:bodyPr>
          <a:lstStyle/>
          <a:p>
            <a:r>
              <a:rPr lang="en-US" b="1" u="sng" dirty="0"/>
              <a:t>Fraud Prevention with Cloud  AI   Solutions</a:t>
            </a:r>
            <a:endParaRPr lang="en-US" dirty="0"/>
          </a:p>
        </p:txBody>
      </p:sp>
      <p:sp>
        <p:nvSpPr>
          <p:cNvPr id="3" name="Content Placeholder 2">
            <a:extLst>
              <a:ext uri="{FF2B5EF4-FFF2-40B4-BE49-F238E27FC236}">
                <a16:creationId xmlns:a16="http://schemas.microsoft.com/office/drawing/2014/main" id="{A7B7EEB3-CF5A-E345-1E3F-3F060A9C2F5B}"/>
              </a:ext>
            </a:extLst>
          </p:cNvPr>
          <p:cNvSpPr>
            <a:spLocks noGrp="1"/>
          </p:cNvSpPr>
          <p:nvPr>
            <p:ph idx="1"/>
          </p:nvPr>
        </p:nvSpPr>
        <p:spPr>
          <a:xfrm>
            <a:off x="451283" y="3071667"/>
            <a:ext cx="10058400" cy="4050792"/>
          </a:xfrm>
        </p:spPr>
        <p:txBody>
          <a:bodyPr/>
          <a:lstStyle/>
          <a:p>
            <a:r>
              <a:rPr lang="en-US" dirty="0"/>
              <a:t>Cloud-based AI solutions can be used to prevent fraud in cybersecurity by analyzing vast amounts of data and identifying patterns that are indicative of fraudulent activity. Fraud detection is an important aspect of cybersecurity, particularly for financial institutions and e-commerce platforms that process large volumes of transactions.</a:t>
            </a:r>
          </a:p>
          <a:p>
            <a:endParaRPr lang="en-US" dirty="0"/>
          </a:p>
          <a:p>
            <a:pPr marL="0" indent="0">
              <a:buNone/>
            </a:pPr>
            <a:r>
              <a:rPr lang="en-US" dirty="0"/>
              <a:t>Cloud-based AI solutions for fraud prevention can be customized to the specific needs of an organization, and can be trained on large amounts of historical data to improve accuracy over time. Additionally, cloud-based solutions are scalable, allowing organizations to quickly adapt to changes in their transaction volumes and fraud prevention needs</a:t>
            </a:r>
          </a:p>
        </p:txBody>
      </p:sp>
    </p:spTree>
    <p:extLst>
      <p:ext uri="{BB962C8B-B14F-4D97-AF65-F5344CB8AC3E}">
        <p14:creationId xmlns:p14="http://schemas.microsoft.com/office/powerpoint/2010/main" val="3850464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B2E8-42A9-961C-D38E-368988B37D19}"/>
              </a:ext>
            </a:extLst>
          </p:cNvPr>
          <p:cNvSpPr>
            <a:spLocks noGrp="1"/>
          </p:cNvSpPr>
          <p:nvPr>
            <p:ph type="title"/>
          </p:nvPr>
        </p:nvSpPr>
        <p:spPr>
          <a:xfrm>
            <a:off x="1063752" y="986656"/>
            <a:ext cx="10058400" cy="1609344"/>
          </a:xfrm>
        </p:spPr>
        <p:txBody>
          <a:bodyPr>
            <a:normAutofit fontScale="90000"/>
          </a:bodyPr>
          <a:lstStyle/>
          <a:p>
            <a:r>
              <a:rPr lang="en-US" dirty="0"/>
              <a:t>Cloud-based AI solutions for fraud prevention typically involve the following steps</a:t>
            </a:r>
            <a:br>
              <a:rPr lang="en-US" dirty="0"/>
            </a:br>
            <a:br>
              <a:rPr lang="en-US" dirty="0"/>
            </a:br>
            <a:endParaRPr lang="en-US" dirty="0"/>
          </a:p>
        </p:txBody>
      </p:sp>
      <p:sp>
        <p:nvSpPr>
          <p:cNvPr id="3" name="Content Placeholder 2">
            <a:extLst>
              <a:ext uri="{FF2B5EF4-FFF2-40B4-BE49-F238E27FC236}">
                <a16:creationId xmlns:a16="http://schemas.microsoft.com/office/drawing/2014/main" id="{02B0DDA5-EBAE-0640-4CB5-6E42E733513B}"/>
              </a:ext>
            </a:extLst>
          </p:cNvPr>
          <p:cNvSpPr>
            <a:spLocks noGrp="1"/>
          </p:cNvSpPr>
          <p:nvPr>
            <p:ph idx="1"/>
          </p:nvPr>
        </p:nvSpPr>
        <p:spPr>
          <a:xfrm>
            <a:off x="1069848" y="2121407"/>
            <a:ext cx="10058400" cy="4602121"/>
          </a:xfrm>
        </p:spPr>
        <p:txBody>
          <a:bodyPr>
            <a:normAutofit fontScale="92500" lnSpcReduction="10000"/>
          </a:bodyPr>
          <a:lstStyle/>
          <a:p>
            <a:r>
              <a:rPr lang="en-US" dirty="0"/>
              <a:t>Data collection: Cloud-based AI solutions collect data from various sources such as transaction records, customer profiles, and behavior logs.</a:t>
            </a:r>
          </a:p>
          <a:p>
            <a:endParaRPr lang="en-US" dirty="0"/>
          </a:p>
          <a:p>
            <a:r>
              <a:rPr lang="en-US" dirty="0"/>
              <a:t>Data preprocessing: The collected data is preprocessed to eliminate redundant and irrelevant information, and to transform it into a format that can be analyzed by the AI algorithms.</a:t>
            </a:r>
          </a:p>
          <a:p>
            <a:endParaRPr lang="en-US" dirty="0"/>
          </a:p>
          <a:p>
            <a:r>
              <a:rPr lang="en-US" dirty="0"/>
              <a:t>AI analysis: Cloud-based AI solutions use machine learning algorithms such as anomaly detection and predictive modeling to analyze the preprocessed data and identify patterns that are indicative of fraudulent activity.</a:t>
            </a:r>
          </a:p>
          <a:p>
            <a:endParaRPr lang="en-US" dirty="0"/>
          </a:p>
          <a:p>
            <a:r>
              <a:rPr lang="en-US" dirty="0"/>
              <a:t>Fraud prevention: Once the AI algorithms have identified fraudulent activity, the cloud-based solution can take action to prevent it, such as blocking suspicious transactions, alerting fraud prevention teams, or updating fraud detection algorithms to improve accuracy.</a:t>
            </a:r>
          </a:p>
        </p:txBody>
      </p:sp>
    </p:spTree>
    <p:extLst>
      <p:ext uri="{BB962C8B-B14F-4D97-AF65-F5344CB8AC3E}">
        <p14:creationId xmlns:p14="http://schemas.microsoft.com/office/powerpoint/2010/main" val="256585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3933-24B4-89AD-A3B2-2E435530742C}"/>
              </a:ext>
            </a:extLst>
          </p:cNvPr>
          <p:cNvSpPr>
            <a:spLocks noGrp="1"/>
          </p:cNvSpPr>
          <p:nvPr>
            <p:ph type="title"/>
          </p:nvPr>
        </p:nvSpPr>
        <p:spPr>
          <a:xfrm>
            <a:off x="1276037" y="685800"/>
            <a:ext cx="10058400" cy="1609344"/>
          </a:xfrm>
        </p:spPr>
        <p:txBody>
          <a:bodyPr>
            <a:normAutofit fontScale="90000"/>
          </a:bodyPr>
          <a:lstStyle/>
          <a:p>
            <a:r>
              <a:rPr lang="en-US" dirty="0"/>
              <a:t>leverage machine learning (ML) algorithms for fraud detection</a:t>
            </a:r>
            <a:br>
              <a:rPr lang="en-US" dirty="0"/>
            </a:br>
            <a:endParaRPr lang="en-US" dirty="0"/>
          </a:p>
        </p:txBody>
      </p:sp>
      <p:sp>
        <p:nvSpPr>
          <p:cNvPr id="3" name="Content Placeholder 2">
            <a:extLst>
              <a:ext uri="{FF2B5EF4-FFF2-40B4-BE49-F238E27FC236}">
                <a16:creationId xmlns:a16="http://schemas.microsoft.com/office/drawing/2014/main" id="{9B0D2CAC-70FC-77F5-F0D4-3758FFD43DC8}"/>
              </a:ext>
            </a:extLst>
          </p:cNvPr>
          <p:cNvSpPr>
            <a:spLocks noGrp="1"/>
          </p:cNvSpPr>
          <p:nvPr>
            <p:ph idx="1"/>
          </p:nvPr>
        </p:nvSpPr>
        <p:spPr/>
        <p:txBody>
          <a:bodyPr/>
          <a:lstStyle/>
          <a:p>
            <a:r>
              <a:rPr lang="en-US" dirty="0"/>
              <a:t>Machine learning (ML) algorithms can be leveraged for fraud detection in cybersecurity by analyzing large volumes of data and identifying patterns that are indicative of fraudulent activity. ML algorithms can be used to learn from historical data to improve fraud detection accuracy over time, and can be customized to the specific needs of an organization.</a:t>
            </a:r>
          </a:p>
          <a:p>
            <a:endParaRPr lang="en-US" dirty="0"/>
          </a:p>
        </p:txBody>
      </p:sp>
      <p:pic>
        <p:nvPicPr>
          <p:cNvPr id="6" name="Picture 5">
            <a:extLst>
              <a:ext uri="{FF2B5EF4-FFF2-40B4-BE49-F238E27FC236}">
                <a16:creationId xmlns:a16="http://schemas.microsoft.com/office/drawing/2014/main" id="{E03C85BB-1E7C-FDDE-9271-21F68E53DC05}"/>
              </a:ext>
            </a:extLst>
          </p:cNvPr>
          <p:cNvPicPr>
            <a:picLocks noChangeAspect="1"/>
          </p:cNvPicPr>
          <p:nvPr/>
        </p:nvPicPr>
        <p:blipFill>
          <a:blip r:embed="rId2"/>
          <a:stretch>
            <a:fillRect/>
          </a:stretch>
        </p:blipFill>
        <p:spPr>
          <a:xfrm>
            <a:off x="863659" y="3835432"/>
            <a:ext cx="4348467" cy="2860031"/>
          </a:xfrm>
          <a:prstGeom prst="rect">
            <a:avLst/>
          </a:prstGeom>
        </p:spPr>
      </p:pic>
    </p:spTree>
    <p:extLst>
      <p:ext uri="{BB962C8B-B14F-4D97-AF65-F5344CB8AC3E}">
        <p14:creationId xmlns:p14="http://schemas.microsoft.com/office/powerpoint/2010/main" val="21872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A40B7-3E21-4F53-A61E-9F18EF74B7F9}"/>
              </a:ext>
            </a:extLst>
          </p:cNvPr>
          <p:cNvSpPr>
            <a:spLocks noGrp="1"/>
          </p:cNvSpPr>
          <p:nvPr>
            <p:ph idx="1"/>
          </p:nvPr>
        </p:nvSpPr>
        <p:spPr>
          <a:xfrm>
            <a:off x="684365" y="606373"/>
            <a:ext cx="10058400" cy="5659956"/>
          </a:xfrm>
        </p:spPr>
        <p:txBody>
          <a:bodyPr/>
          <a:lstStyle/>
          <a:p>
            <a:r>
              <a:rPr lang="en-US" dirty="0"/>
              <a:t>Improved threat detection</a:t>
            </a:r>
          </a:p>
          <a:p>
            <a:endParaRPr lang="en-US" dirty="0"/>
          </a:p>
          <a:p>
            <a:r>
              <a:rPr lang="en-US" dirty="0"/>
              <a:t>Real-time response</a:t>
            </a:r>
          </a:p>
          <a:p>
            <a:endParaRPr lang="en-US" dirty="0"/>
          </a:p>
          <a:p>
            <a:r>
              <a:rPr lang="en-US" dirty="0"/>
              <a:t>Adaptability</a:t>
            </a:r>
          </a:p>
          <a:p>
            <a:endParaRPr lang="en-US" dirty="0"/>
          </a:p>
          <a:p>
            <a:r>
              <a:rPr lang="en-US" dirty="0"/>
              <a:t>Reduced false positives</a:t>
            </a:r>
          </a:p>
          <a:p>
            <a:endParaRPr lang="en-US" dirty="0"/>
          </a:p>
          <a:p>
            <a:r>
              <a:rPr lang="en-US" dirty="0"/>
              <a:t>Improved user authentication</a:t>
            </a:r>
          </a:p>
          <a:p>
            <a:endParaRPr lang="en-US" dirty="0"/>
          </a:p>
          <a:p>
            <a:r>
              <a:rPr lang="en-US" dirty="0"/>
              <a:t>Reduced workload for security teams</a:t>
            </a:r>
          </a:p>
          <a:p>
            <a:endParaRPr lang="en-US" dirty="0"/>
          </a:p>
        </p:txBody>
      </p:sp>
    </p:spTree>
    <p:extLst>
      <p:ext uri="{BB962C8B-B14F-4D97-AF65-F5344CB8AC3E}">
        <p14:creationId xmlns:p14="http://schemas.microsoft.com/office/powerpoint/2010/main" val="226977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49BE3D-FEE2-FC24-A986-B971FE2A9AB0}"/>
              </a:ext>
            </a:extLst>
          </p:cNvPr>
          <p:cNvSpPr>
            <a:spLocks noGrp="1"/>
          </p:cNvSpPr>
          <p:nvPr>
            <p:ph idx="1"/>
          </p:nvPr>
        </p:nvSpPr>
        <p:spPr>
          <a:xfrm>
            <a:off x="155449" y="186646"/>
            <a:ext cx="10058400" cy="6769966"/>
          </a:xfrm>
        </p:spPr>
        <p:txBody>
          <a:bodyPr>
            <a:normAutofit lnSpcReduction="10000"/>
          </a:bodyPr>
          <a:lstStyle/>
          <a:p>
            <a:pPr algn="l" fontAlgn="base"/>
            <a:r>
              <a:rPr lang="en-US" b="0" i="0" dirty="0">
                <a:solidFill>
                  <a:srgbClr val="212529"/>
                </a:solidFill>
                <a:effectLst/>
                <a:latin typeface="GeogW01-Regular61"/>
              </a:rPr>
              <a:t>The evolution of technology allows us to make use of Machine Learning (ML), the science of creating and applying algorithms that are capable of learning from the past, to prevent and detect fraud. These are the first steps to secure data, people, and organizations. </a:t>
            </a:r>
          </a:p>
          <a:p>
            <a:pPr algn="l" fontAlgn="base"/>
            <a:r>
              <a:rPr lang="en-US" b="0" i="0" dirty="0">
                <a:solidFill>
                  <a:srgbClr val="212529"/>
                </a:solidFill>
                <a:effectLst/>
                <a:latin typeface="GeogW01-Regular61"/>
              </a:rPr>
              <a:t>In this strategy of prevention and detection, Machine Learning mainly creates identification models from previously collected data to define profiles of usage. This approach provides a combination of solutions adapted to your business to secure users’ digital identities and the computing resources of the company</a:t>
            </a:r>
          </a:p>
          <a:p>
            <a:pPr marL="0" indent="0" algn="l" fontAlgn="base">
              <a:buNone/>
            </a:pPr>
            <a:r>
              <a:rPr lang="en-US" b="0" i="0" dirty="0">
                <a:solidFill>
                  <a:srgbClr val="212529"/>
                </a:solidFill>
                <a:effectLst/>
                <a:latin typeface="GeogW01-Semibol80"/>
              </a:rPr>
              <a:t>But how does this apply in practice to detect fraud?</a:t>
            </a:r>
          </a:p>
          <a:p>
            <a:pPr fontAlgn="base"/>
            <a:r>
              <a:rPr lang="en-US" b="0" i="0" dirty="0">
                <a:solidFill>
                  <a:srgbClr val="212529"/>
                </a:solidFill>
                <a:effectLst/>
                <a:latin typeface="GeogW01-Semibol80"/>
              </a:rPr>
              <a:t>Definition of intelligent profiles</a:t>
            </a:r>
          </a:p>
          <a:p>
            <a:pPr marL="0" indent="0" fontAlgn="base">
              <a:buNone/>
            </a:pPr>
            <a:r>
              <a:rPr lang="en-US" b="0" i="0" dirty="0">
                <a:solidFill>
                  <a:srgbClr val="212529"/>
                </a:solidFill>
                <a:effectLst/>
                <a:latin typeface="GeogW01-Regular61"/>
              </a:rPr>
              <a:t> intelligent profiles are created with ML and are defined with normal usage. If the user’s behaviors are considered unusual or do not map with existing data, are then considered potential frauds and actions are made to prevent any issue.   </a:t>
            </a:r>
            <a:endParaRPr lang="en-US" b="0" i="0" dirty="0">
              <a:solidFill>
                <a:srgbClr val="212529"/>
              </a:solidFill>
              <a:effectLst/>
              <a:latin typeface="GeogW01-Semibol80"/>
            </a:endParaRPr>
          </a:p>
          <a:p>
            <a:pPr fontAlgn="base"/>
            <a:r>
              <a:rPr lang="en-US" b="0" i="0" dirty="0">
                <a:solidFill>
                  <a:srgbClr val="212529"/>
                </a:solidFill>
                <a:effectLst/>
                <a:latin typeface="GeogW01-Semibol80"/>
              </a:rPr>
              <a:t>Creation of algorithms</a:t>
            </a:r>
          </a:p>
          <a:p>
            <a:pPr marL="0" indent="0" fontAlgn="base">
              <a:buNone/>
            </a:pPr>
            <a:r>
              <a:rPr lang="en-US" b="0" i="0" dirty="0">
                <a:solidFill>
                  <a:srgbClr val="212529"/>
                </a:solidFill>
                <a:effectLst/>
                <a:latin typeface="GeogW01-Regular61"/>
              </a:rPr>
              <a:t>Machine Learning creates algorithms based on collected data from users’ journeys (or users’ activity in the usage of apps or services). Through that, the algorithms learn and can distinguish between fraudulent operations and legitimate ones without raising the suspicions of those executing the transactions</a:t>
            </a:r>
          </a:p>
          <a:p>
            <a:pPr fontAlgn="base"/>
            <a:r>
              <a:rPr lang="en-US" b="0" i="0" dirty="0">
                <a:solidFill>
                  <a:srgbClr val="212529"/>
                </a:solidFill>
                <a:effectLst/>
                <a:latin typeface="GeogW01-Semibol80"/>
              </a:rPr>
              <a:t>Detect and block dangerous behaviors</a:t>
            </a:r>
          </a:p>
          <a:p>
            <a:pPr marL="0" indent="0" fontAlgn="base">
              <a:buNone/>
            </a:pPr>
            <a:r>
              <a:rPr lang="en-US" b="0" i="0" dirty="0">
                <a:solidFill>
                  <a:srgbClr val="212529"/>
                </a:solidFill>
                <a:effectLst/>
                <a:latin typeface="GeogW01-Regular61"/>
              </a:rPr>
              <a:t>The process of fraud prevention through Machine Learning is based on the detection, report and action in response to risks that might threaten the security of platforms and apps. The system prevents reputational damages and monetary losses by analyzing algorithms and intelligent profiles.</a:t>
            </a:r>
            <a:endParaRPr lang="en-US" b="0" i="0" dirty="0">
              <a:solidFill>
                <a:srgbClr val="212529"/>
              </a:solidFill>
              <a:effectLst/>
              <a:latin typeface="GeogW01-Semibol80"/>
            </a:endParaRPr>
          </a:p>
          <a:p>
            <a:pPr fontAlgn="base"/>
            <a:endParaRPr lang="en-US" b="0" i="0" dirty="0">
              <a:solidFill>
                <a:srgbClr val="212529"/>
              </a:solidFill>
              <a:effectLst/>
              <a:latin typeface="GeogW01-Semibol80"/>
            </a:endParaRPr>
          </a:p>
          <a:p>
            <a:pPr marL="457200" indent="-457200" fontAlgn="base">
              <a:buFont typeface="+mj-lt"/>
              <a:buAutoNum type="arabicPeriod"/>
            </a:pPr>
            <a:endParaRPr lang="en-US" b="0" i="0" dirty="0">
              <a:solidFill>
                <a:srgbClr val="212529"/>
              </a:solidFill>
              <a:effectLst/>
              <a:latin typeface="GeogW01-Regular61"/>
            </a:endParaRPr>
          </a:p>
          <a:p>
            <a:pPr marL="457200" indent="-457200" fontAlgn="base">
              <a:buFont typeface="+mj-lt"/>
              <a:buAutoNum type="arabicPeriod"/>
            </a:pPr>
            <a:endParaRPr lang="en-US" b="0" i="0" dirty="0">
              <a:solidFill>
                <a:srgbClr val="212529"/>
              </a:solidFill>
              <a:effectLst/>
              <a:latin typeface="GeogW01-Regular61"/>
            </a:endParaRPr>
          </a:p>
          <a:p>
            <a:pPr marL="457200" indent="-457200" algn="l" fontAlgn="base">
              <a:buFont typeface="+mj-lt"/>
              <a:buAutoNum type="arabicPeriod"/>
            </a:pPr>
            <a:endParaRPr lang="en-US" dirty="0">
              <a:solidFill>
                <a:srgbClr val="212529"/>
              </a:solidFill>
              <a:latin typeface="GeogW01-Regular61"/>
            </a:endParaRPr>
          </a:p>
          <a:p>
            <a:pPr marL="0" indent="0" algn="l" fontAlgn="base">
              <a:buNone/>
            </a:pPr>
            <a:endParaRPr lang="en-US" b="0" i="0" dirty="0">
              <a:solidFill>
                <a:srgbClr val="212529"/>
              </a:solidFill>
              <a:effectLst/>
              <a:latin typeface="GeogW01-Regular61"/>
            </a:endParaRPr>
          </a:p>
          <a:p>
            <a:pPr algn="l" fontAlgn="base"/>
            <a:endParaRPr lang="en-US" b="0" i="0" dirty="0">
              <a:solidFill>
                <a:srgbClr val="212529"/>
              </a:solidFill>
              <a:effectLst/>
              <a:latin typeface="GeogW01-Regular61"/>
            </a:endParaRPr>
          </a:p>
          <a:p>
            <a:endParaRPr lang="en-US" dirty="0"/>
          </a:p>
        </p:txBody>
      </p:sp>
    </p:spTree>
    <p:extLst>
      <p:ext uri="{BB962C8B-B14F-4D97-AF65-F5344CB8AC3E}">
        <p14:creationId xmlns:p14="http://schemas.microsoft.com/office/powerpoint/2010/main" val="265164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AEA02-773D-75D1-29D8-5A8DA7C59F1E}"/>
              </a:ext>
            </a:extLst>
          </p:cNvPr>
          <p:cNvSpPr>
            <a:spLocks noGrp="1"/>
          </p:cNvSpPr>
          <p:nvPr>
            <p:ph type="ctrTitle"/>
          </p:nvPr>
        </p:nvSpPr>
        <p:spPr/>
        <p:txBody>
          <a:bodyPr>
            <a:normAutofit fontScale="90000"/>
          </a:bodyPr>
          <a:lstStyle/>
          <a:p>
            <a:r>
              <a:rPr lang="en-US" dirty="0"/>
              <a:t>AI for Cybersecurity</a:t>
            </a:r>
            <a:br>
              <a:rPr lang="en-US" dirty="0"/>
            </a:br>
            <a:br>
              <a:rPr lang="en-US" dirty="0"/>
            </a:br>
            <a:endParaRPr lang="en-US" dirty="0"/>
          </a:p>
        </p:txBody>
      </p:sp>
      <p:sp>
        <p:nvSpPr>
          <p:cNvPr id="3" name="Subtitle 2">
            <a:extLst>
              <a:ext uri="{FF2B5EF4-FFF2-40B4-BE49-F238E27FC236}">
                <a16:creationId xmlns:a16="http://schemas.microsoft.com/office/drawing/2014/main" id="{6CD8F6AC-A4B4-4B02-1996-53D39C8DFEF6}"/>
              </a:ext>
            </a:extLst>
          </p:cNvPr>
          <p:cNvSpPr>
            <a:spLocks noGrp="1"/>
          </p:cNvSpPr>
          <p:nvPr>
            <p:ph type="subTitle" idx="1"/>
          </p:nvPr>
        </p:nvSpPr>
        <p:spPr>
          <a:xfrm>
            <a:off x="1173480" y="4355929"/>
            <a:ext cx="7891272" cy="1069848"/>
          </a:xfrm>
        </p:spPr>
        <p:txBody>
          <a:bodyPr>
            <a:normAutofit/>
          </a:bodyPr>
          <a:lstStyle/>
          <a:p>
            <a:r>
              <a:rPr lang="en-US" sz="2800" u="sng" dirty="0">
                <a:solidFill>
                  <a:srgbClr val="CC0000"/>
                </a:solidFill>
                <a:effectLst>
                  <a:outerShdw blurRad="38100" dist="38100" dir="2700000" algn="tl">
                    <a:srgbClr val="000000">
                      <a:alpha val="43137"/>
                    </a:srgbClr>
                  </a:outerShdw>
                </a:effectLst>
              </a:rPr>
              <a:t>Protecting sensitive information and assets</a:t>
            </a:r>
          </a:p>
        </p:txBody>
      </p:sp>
    </p:spTree>
    <p:extLst>
      <p:ext uri="{BB962C8B-B14F-4D97-AF65-F5344CB8AC3E}">
        <p14:creationId xmlns:p14="http://schemas.microsoft.com/office/powerpoint/2010/main" val="3054801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A1D15-88CA-1841-5C38-DCEBB95D0C05}"/>
              </a:ext>
            </a:extLst>
          </p:cNvPr>
          <p:cNvSpPr>
            <a:spLocks noGrp="1"/>
          </p:cNvSpPr>
          <p:nvPr>
            <p:ph type="title"/>
          </p:nvPr>
        </p:nvSpPr>
        <p:spPr/>
        <p:txBody>
          <a:bodyPr>
            <a:normAutofit fontScale="90000"/>
          </a:bodyPr>
          <a:lstStyle/>
          <a:p>
            <a:br>
              <a:rPr lang="en-US" dirty="0"/>
            </a:br>
            <a:br>
              <a:rPr lang="en-US" dirty="0"/>
            </a:br>
            <a:endParaRPr lang="en-US" dirty="0"/>
          </a:p>
        </p:txBody>
      </p:sp>
      <p:sp>
        <p:nvSpPr>
          <p:cNvPr id="3" name="Content Placeholder 2">
            <a:extLst>
              <a:ext uri="{FF2B5EF4-FFF2-40B4-BE49-F238E27FC236}">
                <a16:creationId xmlns:a16="http://schemas.microsoft.com/office/drawing/2014/main" id="{EBED569E-8293-6650-E8F1-C93E55E25F37}"/>
              </a:ext>
            </a:extLst>
          </p:cNvPr>
          <p:cNvSpPr>
            <a:spLocks noGrp="1"/>
          </p:cNvSpPr>
          <p:nvPr>
            <p:ph idx="1"/>
          </p:nvPr>
        </p:nvSpPr>
        <p:spPr/>
        <p:txBody>
          <a:bodyPr/>
          <a:lstStyle/>
          <a:p>
            <a:endParaRPr lang="en-US" dirty="0"/>
          </a:p>
          <a:p>
            <a:endParaRPr lang="en-US" dirty="0"/>
          </a:p>
        </p:txBody>
      </p:sp>
      <p:pic>
        <p:nvPicPr>
          <p:cNvPr id="4" name="Graphic 3">
            <a:extLst>
              <a:ext uri="{FF2B5EF4-FFF2-40B4-BE49-F238E27FC236}">
                <a16:creationId xmlns:a16="http://schemas.microsoft.com/office/drawing/2014/main" id="{7A729C8E-9A36-4CC0-58F0-6A0F973639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9" y="3667999"/>
            <a:ext cx="6795248" cy="3612354"/>
          </a:xfrm>
          <a:prstGeom prst="rect">
            <a:avLst/>
          </a:prstGeom>
        </p:spPr>
      </p:pic>
      <p:pic>
        <p:nvPicPr>
          <p:cNvPr id="5" name="Picture 4">
            <a:extLst>
              <a:ext uri="{FF2B5EF4-FFF2-40B4-BE49-F238E27FC236}">
                <a16:creationId xmlns:a16="http://schemas.microsoft.com/office/drawing/2014/main" id="{E61C74A9-CB81-6E8E-F82C-74798BEEFAE2}"/>
              </a:ext>
            </a:extLst>
          </p:cNvPr>
          <p:cNvPicPr>
            <a:picLocks noChangeAspect="1"/>
          </p:cNvPicPr>
          <p:nvPr/>
        </p:nvPicPr>
        <p:blipFill>
          <a:blip r:embed="rId4"/>
          <a:stretch>
            <a:fillRect/>
          </a:stretch>
        </p:blipFill>
        <p:spPr>
          <a:xfrm>
            <a:off x="0" y="0"/>
            <a:ext cx="5218272" cy="3429000"/>
          </a:xfrm>
          <a:prstGeom prst="rect">
            <a:avLst/>
          </a:prstGeom>
        </p:spPr>
      </p:pic>
    </p:spTree>
    <p:extLst>
      <p:ext uri="{BB962C8B-B14F-4D97-AF65-F5344CB8AC3E}">
        <p14:creationId xmlns:p14="http://schemas.microsoft.com/office/powerpoint/2010/main" val="501681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E3EF-57AF-0BCD-0CB2-69F5C2F522CD}"/>
              </a:ext>
            </a:extLst>
          </p:cNvPr>
          <p:cNvSpPr>
            <a:spLocks noGrp="1"/>
          </p:cNvSpPr>
          <p:nvPr>
            <p:ph type="title"/>
          </p:nvPr>
        </p:nvSpPr>
        <p:spPr>
          <a:xfrm>
            <a:off x="1138518" y="923902"/>
            <a:ext cx="10058400" cy="1609344"/>
          </a:xfrm>
        </p:spPr>
        <p:txBody>
          <a:bodyPr>
            <a:normAutofit fontScale="90000"/>
          </a:bodyPr>
          <a:lstStyle/>
          <a:p>
            <a:r>
              <a:rPr lang="en-US" dirty="0"/>
              <a:t> bagging and boosting techniques can improve an algorithm’s</a:t>
            </a:r>
            <a:br>
              <a:rPr lang="en-US" dirty="0"/>
            </a:br>
            <a:r>
              <a:rPr lang="en-US" dirty="0"/>
              <a:t>effectiveness</a:t>
            </a:r>
          </a:p>
        </p:txBody>
      </p:sp>
      <p:sp>
        <p:nvSpPr>
          <p:cNvPr id="3" name="Content Placeholder 2">
            <a:extLst>
              <a:ext uri="{FF2B5EF4-FFF2-40B4-BE49-F238E27FC236}">
                <a16:creationId xmlns:a16="http://schemas.microsoft.com/office/drawing/2014/main" id="{1F7EEE3F-4370-B4E1-AB5B-9E17F693FE9F}"/>
              </a:ext>
            </a:extLst>
          </p:cNvPr>
          <p:cNvSpPr>
            <a:spLocks noGrp="1"/>
          </p:cNvSpPr>
          <p:nvPr>
            <p:ph idx="1"/>
          </p:nvPr>
        </p:nvSpPr>
        <p:spPr>
          <a:xfrm>
            <a:off x="908483" y="3277854"/>
            <a:ext cx="10058400" cy="4620051"/>
          </a:xfrm>
        </p:spPr>
        <p:txBody>
          <a:bodyPr>
            <a:normAutofit/>
          </a:bodyPr>
          <a:lstStyle/>
          <a:p>
            <a:r>
              <a:rPr lang="en-US" dirty="0"/>
              <a:t>Bagging</a:t>
            </a:r>
          </a:p>
          <a:p>
            <a:r>
              <a:rPr lang="en-US" dirty="0"/>
              <a:t>Bootstrap Aggregating, also known as bagging, is a machine learning ensemble meta-algorithm designed to improve the stability and accuracy of machine learning algorithms used in statistical classification and regression. It decreases the variance and helps to avoid overfitting. It is usually applied to decision tree methods. Bagging is a special case of the model averaging approach.</a:t>
            </a:r>
          </a:p>
        </p:txBody>
      </p:sp>
    </p:spTree>
    <p:extLst>
      <p:ext uri="{BB962C8B-B14F-4D97-AF65-F5344CB8AC3E}">
        <p14:creationId xmlns:p14="http://schemas.microsoft.com/office/powerpoint/2010/main" val="1750306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7A9D9B-6ADE-9D79-45A7-75AB38DB61FE}"/>
              </a:ext>
            </a:extLst>
          </p:cNvPr>
          <p:cNvSpPr>
            <a:spLocks noGrp="1"/>
          </p:cNvSpPr>
          <p:nvPr>
            <p:ph idx="1"/>
          </p:nvPr>
        </p:nvSpPr>
        <p:spPr>
          <a:xfrm>
            <a:off x="110624" y="0"/>
            <a:ext cx="10058400" cy="4050792"/>
          </a:xfrm>
        </p:spPr>
        <p:txBody>
          <a:bodyPr/>
          <a:lstStyle/>
          <a:p>
            <a:r>
              <a:rPr lang="en-US" dirty="0"/>
              <a:t>Implementation Steps of Bagging</a:t>
            </a:r>
          </a:p>
          <a:p>
            <a:endParaRPr lang="en-US" dirty="0"/>
          </a:p>
          <a:p>
            <a:r>
              <a:rPr lang="en-US" dirty="0"/>
              <a:t>Step 1: Multiple subsets are created from the original data set with equal tuples, selecting observations with replacement.</a:t>
            </a:r>
          </a:p>
          <a:p>
            <a:r>
              <a:rPr lang="en-US" dirty="0"/>
              <a:t>Step 2: A base model is created on each of these subsets.</a:t>
            </a:r>
          </a:p>
          <a:p>
            <a:r>
              <a:rPr lang="en-US" dirty="0"/>
              <a:t>Step 3: Each model is learned in parallel with each training set and independent of each other.</a:t>
            </a:r>
          </a:p>
          <a:p>
            <a:r>
              <a:rPr lang="en-US" dirty="0"/>
              <a:t>Step 4: The final predictions are determined by combining the predictions from all the models</a:t>
            </a:r>
          </a:p>
          <a:p>
            <a:endParaRPr lang="en-US" dirty="0"/>
          </a:p>
        </p:txBody>
      </p:sp>
      <p:pic>
        <p:nvPicPr>
          <p:cNvPr id="5" name="Picture 4">
            <a:extLst>
              <a:ext uri="{FF2B5EF4-FFF2-40B4-BE49-F238E27FC236}">
                <a16:creationId xmlns:a16="http://schemas.microsoft.com/office/drawing/2014/main" id="{A5A7355A-BC22-79D0-C028-F4E4A35A6526}"/>
              </a:ext>
            </a:extLst>
          </p:cNvPr>
          <p:cNvPicPr>
            <a:picLocks noChangeAspect="1"/>
          </p:cNvPicPr>
          <p:nvPr/>
        </p:nvPicPr>
        <p:blipFill>
          <a:blip r:embed="rId2"/>
          <a:stretch>
            <a:fillRect/>
          </a:stretch>
        </p:blipFill>
        <p:spPr>
          <a:xfrm>
            <a:off x="2700915" y="3429000"/>
            <a:ext cx="6230173" cy="35200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96553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66F192-934E-4F4B-E49E-CDD25D1DA852}"/>
              </a:ext>
            </a:extLst>
          </p:cNvPr>
          <p:cNvSpPr>
            <a:spLocks noGrp="1"/>
          </p:cNvSpPr>
          <p:nvPr>
            <p:ph idx="1"/>
          </p:nvPr>
        </p:nvSpPr>
        <p:spPr>
          <a:xfrm>
            <a:off x="263024" y="158135"/>
            <a:ext cx="10058400" cy="6412993"/>
          </a:xfrm>
        </p:spPr>
        <p:txBody>
          <a:bodyPr>
            <a:normAutofit/>
          </a:bodyPr>
          <a:lstStyle/>
          <a:p>
            <a:endParaRPr lang="en-US" b="0" i="0" dirty="0">
              <a:solidFill>
                <a:srgbClr val="222222"/>
              </a:solidFill>
              <a:effectLst/>
              <a:latin typeface="Arial" panose="020B0604020202020204" pitchFamily="34" charset="0"/>
            </a:endParaRPr>
          </a:p>
          <a:p>
            <a:pPr marL="0" indent="0">
              <a:buNone/>
            </a:pPr>
            <a:r>
              <a:rPr lang="en-US" b="0" i="0" dirty="0">
                <a:solidFill>
                  <a:srgbClr val="222222"/>
                </a:solidFill>
                <a:effectLst/>
                <a:latin typeface="Arial" panose="020B0604020202020204" pitchFamily="34" charset="0"/>
              </a:rPr>
              <a:t>Bagging is also used in cybersecurity to improve the accuracy and robustness of machine learning models that are used for various security applications. In cybersecurity, bagging can be used for tasks such as intrusion detection, malware detection, and spam filtering.</a:t>
            </a:r>
            <a:br>
              <a:rPr lang="en-US" dirty="0"/>
            </a:br>
            <a:br>
              <a:rPr lang="en-US" dirty="0"/>
            </a:br>
            <a:r>
              <a:rPr lang="en-US" b="0" i="0" dirty="0">
                <a:solidFill>
                  <a:srgbClr val="222222"/>
                </a:solidFill>
                <a:effectLst/>
                <a:latin typeface="Arial" panose="020B0604020202020204" pitchFamily="34" charset="0"/>
              </a:rPr>
              <a:t>For example, in intrusion detection systems (IDS), bagging can be used to improve the accuracy of anomaly detection models. Anomaly detection models aim to identify unusual patterns of behavior in network traffic that could indicate a potential intrusion. By using bagging to train multiple anomaly detection models, we can reduce the variance of the individual models and improve the overall detection accuracy.</a:t>
            </a:r>
            <a:br>
              <a:rPr lang="en-US" dirty="0"/>
            </a:br>
            <a:br>
              <a:rPr lang="en-US" dirty="0"/>
            </a:br>
            <a:r>
              <a:rPr lang="en-US" b="0" i="0" dirty="0">
                <a:solidFill>
                  <a:srgbClr val="222222"/>
                </a:solidFill>
                <a:effectLst/>
                <a:latin typeface="Arial" panose="020B0604020202020204" pitchFamily="34" charset="0"/>
              </a:rPr>
              <a:t>Similarly, in malware detection, bagging can be used to improve the accuracy of models that classify files as malicious or benign. By training multiple models on different subsets of the training dataset, we can reduce the risk of overfitting and improve the generalization ability of the model.</a:t>
            </a:r>
            <a:br>
              <a:rPr lang="en-US" dirty="0"/>
            </a:br>
            <a:br>
              <a:rPr lang="en-US" dirty="0"/>
            </a:br>
            <a:r>
              <a:rPr lang="en-US" b="0" i="0" dirty="0">
                <a:solidFill>
                  <a:srgbClr val="222222"/>
                </a:solidFill>
                <a:effectLst/>
                <a:latin typeface="Arial" panose="020B0604020202020204" pitchFamily="34" charset="0"/>
              </a:rPr>
              <a:t>Overall, bagging is a useful technique in cybersecurity that can help improve the accuracy and robustness of machine learning models used for various security tasks.</a:t>
            </a:r>
            <a:endParaRPr lang="en-US" dirty="0"/>
          </a:p>
        </p:txBody>
      </p:sp>
    </p:spTree>
    <p:extLst>
      <p:ext uri="{BB962C8B-B14F-4D97-AF65-F5344CB8AC3E}">
        <p14:creationId xmlns:p14="http://schemas.microsoft.com/office/powerpoint/2010/main" val="3853124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2187FF-BDB3-9EC7-C16D-7A3EF9E0DAF0}"/>
              </a:ext>
            </a:extLst>
          </p:cNvPr>
          <p:cNvSpPr>
            <a:spLocks noGrp="1"/>
          </p:cNvSpPr>
          <p:nvPr>
            <p:ph idx="1"/>
          </p:nvPr>
        </p:nvSpPr>
        <p:spPr>
          <a:xfrm>
            <a:off x="289918" y="238820"/>
            <a:ext cx="10058400" cy="4050792"/>
          </a:xfrm>
        </p:spPr>
        <p:txBody>
          <a:bodyPr/>
          <a:lstStyle/>
          <a:p>
            <a:r>
              <a:rPr lang="en-US" dirty="0"/>
              <a:t>Boosting</a:t>
            </a:r>
          </a:p>
          <a:p>
            <a:r>
              <a:rPr lang="en-US" dirty="0"/>
              <a:t>Boosting is an ensemble modeling technique that attempts to build a strong classifier from the number of weak classifiers. It is done by building a model by using weak models in series. Firstly, a model is built from the training data. Then the second model is built which tries to correct the errors present in the first model. This procedure is continued and models are added until either the complete training data set is predicted correctly or the maximum number of models is added.</a:t>
            </a:r>
          </a:p>
          <a:p>
            <a:endParaRPr lang="en-US" dirty="0"/>
          </a:p>
        </p:txBody>
      </p:sp>
      <p:pic>
        <p:nvPicPr>
          <p:cNvPr id="4" name="Picture 3">
            <a:extLst>
              <a:ext uri="{FF2B5EF4-FFF2-40B4-BE49-F238E27FC236}">
                <a16:creationId xmlns:a16="http://schemas.microsoft.com/office/drawing/2014/main" id="{F34FD74C-F90D-A9FB-AB5A-8ADFB6301E67}"/>
              </a:ext>
            </a:extLst>
          </p:cNvPr>
          <p:cNvPicPr>
            <a:picLocks noChangeAspect="1"/>
          </p:cNvPicPr>
          <p:nvPr/>
        </p:nvPicPr>
        <p:blipFill>
          <a:blip r:embed="rId2"/>
          <a:stretch>
            <a:fillRect/>
          </a:stretch>
        </p:blipFill>
        <p:spPr>
          <a:xfrm>
            <a:off x="1843682" y="2947852"/>
            <a:ext cx="6544257" cy="3671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7252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DAD4A0-3633-7BD9-68BF-39698C6231EC}"/>
              </a:ext>
            </a:extLst>
          </p:cNvPr>
          <p:cNvSpPr>
            <a:spLocks noGrp="1"/>
          </p:cNvSpPr>
          <p:nvPr>
            <p:ph idx="1"/>
          </p:nvPr>
        </p:nvSpPr>
        <p:spPr>
          <a:xfrm>
            <a:off x="388938" y="230188"/>
            <a:ext cx="10058400" cy="5453436"/>
          </a:xfrm>
        </p:spPr>
        <p:txBody>
          <a:bodyPr>
            <a:normAutofit fontScale="90000" lnSpcReduction="10000"/>
          </a:bodyPr>
          <a:lstStyle/>
          <a:p>
            <a:r>
              <a:rPr lang="en-US" b="0" i="0" dirty="0">
                <a:solidFill>
                  <a:srgbClr val="222222"/>
                </a:solidFill>
                <a:effectLst/>
                <a:latin typeface="Arial" panose="020B0604020202020204" pitchFamily="34" charset="0"/>
              </a:rPr>
              <a:t>Boosting is another machine learning ensemble technique used in cybersecurity to improve the accuracy of machine learning models. In boosting, a sequence of models is trained, where each subsequent model is trained to correct the errors made by the previous model. The final prediction is obtained by aggregating the predictions of all the models, typically by weighted averaging.</a:t>
            </a:r>
          </a:p>
          <a:p>
            <a:r>
              <a:rPr lang="en-US" b="0" i="0" dirty="0">
                <a:solidFill>
                  <a:srgbClr val="222222"/>
                </a:solidFill>
                <a:effectLst/>
                <a:latin typeface="Arial" panose="020B0604020202020204" pitchFamily="34" charset="0"/>
              </a:rPr>
              <a:t>Boosting can be used in cybersecurity for various tasks such as intrusion detection, spam filtering, and malware detection. For example, in intrusion detection systems, boosting can be used to improve the accuracy of classification models that distinguish between normal and abnormal network traffic. By iteratively training a sequence of models to focus on the harder-to-classify examples, we can improve the overall accuracy of the system.</a:t>
            </a:r>
          </a:p>
          <a:p>
            <a:pPr marL="0" indent="0">
              <a:buNone/>
            </a:pPr>
            <a:br>
              <a:rPr lang="en-US" dirty="0"/>
            </a:br>
            <a:r>
              <a:rPr lang="en-US" b="0" i="0" dirty="0">
                <a:solidFill>
                  <a:srgbClr val="222222"/>
                </a:solidFill>
                <a:effectLst/>
                <a:latin typeface="Arial" panose="020B0604020202020204" pitchFamily="34" charset="0"/>
              </a:rPr>
              <a:t>Similarly, in spam filtering, boosting can be used to improve the accuracy of models that classify emails as spam or non-spam. By focusing on the harder-to-classify examples, we can improve the precision and recall of the spam filter.</a:t>
            </a:r>
            <a:br>
              <a:rPr lang="en-US" dirty="0"/>
            </a:br>
            <a:br>
              <a:rPr lang="en-US" dirty="0"/>
            </a:br>
            <a:r>
              <a:rPr lang="en-US" b="0" i="0" dirty="0">
                <a:solidFill>
                  <a:srgbClr val="222222"/>
                </a:solidFill>
                <a:effectLst/>
                <a:latin typeface="Arial" panose="020B0604020202020204" pitchFamily="34" charset="0"/>
              </a:rPr>
              <a:t>In malware detection, boosting can be used to improve the accuracy of models that classify files as malicious or benign. By iteratively training a sequence of models to focus on the more challenging samples, we can improve the overall accuracy of the system.</a:t>
            </a:r>
            <a:br>
              <a:rPr lang="en-US" dirty="0"/>
            </a:br>
            <a:br>
              <a:rPr lang="en-US" dirty="0"/>
            </a:br>
            <a:r>
              <a:rPr lang="en-US" dirty="0"/>
              <a:t> </a:t>
            </a:r>
            <a:r>
              <a:rPr lang="en-US" b="0" i="0" dirty="0">
                <a:solidFill>
                  <a:srgbClr val="222222"/>
                </a:solidFill>
                <a:effectLst/>
                <a:latin typeface="Arial" panose="020B0604020202020204" pitchFamily="34" charset="0"/>
              </a:rPr>
              <a:t>Overall, boosting is a useful technique in cybersecurity that can help improve the accuracy and robustness of machine learning models used for various security tasks. However, it is important to note that boosting can sometimes lead to overfitting, especially if the individual models are too complex or if the training dataset is too small.</a:t>
            </a:r>
            <a:endParaRPr lang="en-US" dirty="0"/>
          </a:p>
        </p:txBody>
      </p:sp>
    </p:spTree>
    <p:extLst>
      <p:ext uri="{BB962C8B-B14F-4D97-AF65-F5344CB8AC3E}">
        <p14:creationId xmlns:p14="http://schemas.microsoft.com/office/powerpoint/2010/main" val="376780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C07044-3E01-E420-C7D5-64C816E95F01}"/>
              </a:ext>
            </a:extLst>
          </p:cNvPr>
          <p:cNvPicPr>
            <a:picLocks noGrp="1" noChangeAspect="1"/>
          </p:cNvPicPr>
          <p:nvPr>
            <p:ph idx="1"/>
          </p:nvPr>
        </p:nvPicPr>
        <p:blipFill>
          <a:blip r:embed="rId2"/>
          <a:stretch>
            <a:fillRect/>
          </a:stretch>
        </p:blipFill>
        <p:spPr>
          <a:xfrm>
            <a:off x="215154" y="3016156"/>
            <a:ext cx="7620000" cy="2924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FDA003F9-6712-198C-AFFC-2B36445EB785}"/>
              </a:ext>
            </a:extLst>
          </p:cNvPr>
          <p:cNvPicPr>
            <a:picLocks noChangeAspect="1"/>
          </p:cNvPicPr>
          <p:nvPr/>
        </p:nvPicPr>
        <p:blipFill>
          <a:blip r:embed="rId3"/>
          <a:stretch>
            <a:fillRect/>
          </a:stretch>
        </p:blipFill>
        <p:spPr>
          <a:xfrm>
            <a:off x="7055225" y="185084"/>
            <a:ext cx="4256834" cy="239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6530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337B36E-1981-B43A-1769-FE0EBF3B679D}"/>
              </a:ext>
            </a:extLst>
          </p:cNvPr>
          <p:cNvPicPr>
            <a:picLocks noGrp="1" noChangeAspect="1"/>
          </p:cNvPicPr>
          <p:nvPr>
            <p:ph idx="1"/>
          </p:nvPr>
        </p:nvPicPr>
        <p:blipFill>
          <a:blip r:embed="rId2">
            <a:duotone>
              <a:prstClr val="black"/>
              <a:schemeClr val="accent5">
                <a:tint val="45000"/>
                <a:satMod val="400000"/>
              </a:schemeClr>
            </a:duotone>
          </a:blip>
          <a:stretch>
            <a:fillRect/>
          </a:stretch>
        </p:blipFill>
        <p:spPr>
          <a:xfrm>
            <a:off x="1732242" y="1956921"/>
            <a:ext cx="8572500" cy="3429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182316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DFAF5-50DC-1EAE-25CB-D7E3D66EF7B5}"/>
              </a:ext>
            </a:extLst>
          </p:cNvPr>
          <p:cNvSpPr>
            <a:spLocks noGrp="1"/>
          </p:cNvSpPr>
          <p:nvPr>
            <p:ph type="title"/>
          </p:nvPr>
        </p:nvSpPr>
        <p:spPr/>
        <p:txBody>
          <a:bodyPr>
            <a:normAutofit fontScale="90000"/>
          </a:bodyPr>
          <a:lstStyle/>
          <a:p>
            <a:br>
              <a:rPr lang="en-US" b="1" u="sng" dirty="0"/>
            </a:br>
            <a:r>
              <a:rPr lang="en-US" b="1" u="sng" dirty="0"/>
              <a:t>Protecting sensitive information and assets</a:t>
            </a:r>
            <a:br>
              <a:rPr lang="en-US" dirty="0"/>
            </a:br>
            <a:br>
              <a:rPr lang="en-US" dirty="0"/>
            </a:br>
            <a:endParaRPr lang="en-US" dirty="0"/>
          </a:p>
        </p:txBody>
      </p:sp>
      <p:sp>
        <p:nvSpPr>
          <p:cNvPr id="3" name="Content Placeholder 2">
            <a:extLst>
              <a:ext uri="{FF2B5EF4-FFF2-40B4-BE49-F238E27FC236}">
                <a16:creationId xmlns:a16="http://schemas.microsoft.com/office/drawing/2014/main" id="{085F5775-EACE-5965-1FCA-1B89E74E14A2}"/>
              </a:ext>
            </a:extLst>
          </p:cNvPr>
          <p:cNvSpPr>
            <a:spLocks noGrp="1"/>
          </p:cNvSpPr>
          <p:nvPr>
            <p:ph idx="1"/>
          </p:nvPr>
        </p:nvSpPr>
        <p:spPr/>
        <p:txBody>
          <a:bodyPr>
            <a:normAutofit/>
          </a:bodyPr>
          <a:lstStyle/>
          <a:p>
            <a:endParaRPr lang="en-US" dirty="0"/>
          </a:p>
          <a:p>
            <a:endParaRPr lang="en-US" dirty="0"/>
          </a:p>
          <a:p>
            <a:pPr>
              <a:buFont typeface="Wingdings" panose="05000000000000000000" pitchFamily="2" charset="2"/>
              <a:buChar char="q"/>
            </a:pPr>
            <a:r>
              <a:rPr lang="en-US" dirty="0"/>
              <a:t>Securing User Authentication</a:t>
            </a:r>
          </a:p>
          <a:p>
            <a:endParaRPr lang="en-US" dirty="0"/>
          </a:p>
          <a:p>
            <a:endParaRPr lang="en-US" dirty="0"/>
          </a:p>
          <a:p>
            <a:pPr>
              <a:buFont typeface="Wingdings" panose="05000000000000000000" pitchFamily="2" charset="2"/>
              <a:buChar char="q"/>
            </a:pPr>
            <a:r>
              <a:rPr lang="en-US" dirty="0"/>
              <a:t>Fraud Prevention with Cloud AI Solutions</a:t>
            </a:r>
          </a:p>
        </p:txBody>
      </p:sp>
      <p:pic>
        <p:nvPicPr>
          <p:cNvPr id="4" name="Picture 3">
            <a:extLst>
              <a:ext uri="{FF2B5EF4-FFF2-40B4-BE49-F238E27FC236}">
                <a16:creationId xmlns:a16="http://schemas.microsoft.com/office/drawing/2014/main" id="{CECFDEB1-D833-0151-61D4-3183613E7015}"/>
              </a:ext>
            </a:extLst>
          </p:cNvPr>
          <p:cNvPicPr>
            <a:picLocks noChangeAspect="1"/>
          </p:cNvPicPr>
          <p:nvPr/>
        </p:nvPicPr>
        <p:blipFill>
          <a:blip r:embed="rId2"/>
          <a:stretch>
            <a:fillRect/>
          </a:stretch>
        </p:blipFill>
        <p:spPr>
          <a:xfrm>
            <a:off x="7559980" y="1289304"/>
            <a:ext cx="3322239" cy="2492188"/>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560639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C1CAC-7440-2DC6-8B86-A4B22B673B9D}"/>
              </a:ext>
            </a:extLst>
          </p:cNvPr>
          <p:cNvSpPr>
            <a:spLocks noGrp="1"/>
          </p:cNvSpPr>
          <p:nvPr>
            <p:ph type="title"/>
          </p:nvPr>
        </p:nvSpPr>
        <p:spPr/>
        <p:txBody>
          <a:bodyPr/>
          <a:lstStyle/>
          <a:p>
            <a:r>
              <a:rPr lang="en-US" b="1" u="sng" dirty="0"/>
              <a:t>Securing User Authentication</a:t>
            </a:r>
          </a:p>
        </p:txBody>
      </p:sp>
      <p:sp>
        <p:nvSpPr>
          <p:cNvPr id="3" name="Content Placeholder 2">
            <a:extLst>
              <a:ext uri="{FF2B5EF4-FFF2-40B4-BE49-F238E27FC236}">
                <a16:creationId xmlns:a16="http://schemas.microsoft.com/office/drawing/2014/main" id="{25D587E5-5905-D684-D184-68100459ED54}"/>
              </a:ext>
            </a:extLst>
          </p:cNvPr>
          <p:cNvSpPr>
            <a:spLocks noGrp="1"/>
          </p:cNvSpPr>
          <p:nvPr>
            <p:ph idx="1"/>
          </p:nvPr>
        </p:nvSpPr>
        <p:spPr/>
        <p:txBody>
          <a:bodyPr>
            <a:normAutofit/>
          </a:bodyPr>
          <a:lstStyle/>
          <a:p>
            <a:endParaRPr lang="en-US" dirty="0"/>
          </a:p>
          <a:p>
            <a:pPr>
              <a:buFont typeface="Wingdings" panose="05000000000000000000" pitchFamily="2" charset="2"/>
              <a:buChar char="q"/>
            </a:pPr>
            <a:r>
              <a:rPr lang="en-US" dirty="0"/>
              <a:t>Authentication abuse prevention</a:t>
            </a:r>
          </a:p>
          <a:p>
            <a:endParaRPr lang="en-US" dirty="0"/>
          </a:p>
          <a:p>
            <a:pPr>
              <a:buFont typeface="Wingdings" panose="05000000000000000000" pitchFamily="2" charset="2"/>
              <a:buChar char="q"/>
            </a:pPr>
            <a:r>
              <a:rPr lang="en-US" dirty="0"/>
              <a:t>Account reputation scoring</a:t>
            </a:r>
          </a:p>
          <a:p>
            <a:endParaRPr lang="en-US" dirty="0"/>
          </a:p>
          <a:p>
            <a:pPr>
              <a:buFont typeface="Wingdings" panose="05000000000000000000" pitchFamily="2" charset="2"/>
              <a:buChar char="q"/>
            </a:pPr>
            <a:r>
              <a:rPr lang="en-US" dirty="0"/>
              <a:t>User authentication with keystroke recognition</a:t>
            </a:r>
          </a:p>
          <a:p>
            <a:endParaRPr lang="en-US" dirty="0"/>
          </a:p>
          <a:p>
            <a:pPr>
              <a:buFont typeface="Wingdings" panose="05000000000000000000" pitchFamily="2" charset="2"/>
              <a:buChar char="q"/>
            </a:pPr>
            <a:r>
              <a:rPr lang="en-US" dirty="0"/>
              <a:t>Biometric authentication with facial recognition</a:t>
            </a:r>
          </a:p>
        </p:txBody>
      </p:sp>
    </p:spTree>
    <p:extLst>
      <p:ext uri="{BB962C8B-B14F-4D97-AF65-F5344CB8AC3E}">
        <p14:creationId xmlns:p14="http://schemas.microsoft.com/office/powerpoint/2010/main" val="2285240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CF63E-B31E-2522-EDC3-04EBFD89C3D3}"/>
              </a:ext>
            </a:extLst>
          </p:cNvPr>
          <p:cNvSpPr>
            <a:spLocks noGrp="1"/>
          </p:cNvSpPr>
          <p:nvPr>
            <p:ph type="title"/>
          </p:nvPr>
        </p:nvSpPr>
        <p:spPr/>
        <p:txBody>
          <a:bodyPr/>
          <a:lstStyle/>
          <a:p>
            <a:r>
              <a:rPr lang="en-US" b="1" u="sng" dirty="0"/>
              <a:t>Fraud Prevention with Cloud  AI   Solutions</a:t>
            </a:r>
          </a:p>
        </p:txBody>
      </p:sp>
      <p:sp>
        <p:nvSpPr>
          <p:cNvPr id="3" name="Content Placeholder 2">
            <a:extLst>
              <a:ext uri="{FF2B5EF4-FFF2-40B4-BE49-F238E27FC236}">
                <a16:creationId xmlns:a16="http://schemas.microsoft.com/office/drawing/2014/main" id="{02722AF3-D3C3-35C4-D94A-9D46E38CA276}"/>
              </a:ext>
            </a:extLst>
          </p:cNvPr>
          <p:cNvSpPr>
            <a:spLocks noGrp="1"/>
          </p:cNvSpPr>
          <p:nvPr>
            <p:ph idx="1"/>
          </p:nvPr>
        </p:nvSpPr>
        <p:spPr/>
        <p:txBody>
          <a:bodyPr/>
          <a:lstStyle/>
          <a:p>
            <a:endParaRPr lang="en-US" dirty="0"/>
          </a:p>
          <a:p>
            <a:endParaRPr lang="en-US" dirty="0"/>
          </a:p>
          <a:p>
            <a:pPr>
              <a:buFont typeface="Wingdings" panose="05000000000000000000" pitchFamily="2" charset="2"/>
              <a:buChar char="q"/>
            </a:pPr>
            <a:r>
              <a:rPr lang="en-US" dirty="0"/>
              <a:t>leverage machine learning (ML) algorithms for fraud detection</a:t>
            </a:r>
          </a:p>
          <a:p>
            <a:endParaRPr lang="en-US" dirty="0"/>
          </a:p>
          <a:p>
            <a:endParaRPr lang="en-US" dirty="0"/>
          </a:p>
          <a:p>
            <a:pPr>
              <a:buFont typeface="Wingdings" panose="05000000000000000000" pitchFamily="2" charset="2"/>
              <a:buChar char="q"/>
            </a:pPr>
            <a:r>
              <a:rPr lang="en-US" dirty="0"/>
              <a:t> bagging and boosting techniques can improve an algorithm’s</a:t>
            </a:r>
          </a:p>
          <a:p>
            <a:pPr marL="0" indent="0">
              <a:buNone/>
            </a:pPr>
            <a:r>
              <a:rPr lang="en-US" dirty="0"/>
              <a:t>effectiveness.</a:t>
            </a:r>
          </a:p>
        </p:txBody>
      </p:sp>
      <p:pic>
        <p:nvPicPr>
          <p:cNvPr id="4" name="Picture 3">
            <a:extLst>
              <a:ext uri="{FF2B5EF4-FFF2-40B4-BE49-F238E27FC236}">
                <a16:creationId xmlns:a16="http://schemas.microsoft.com/office/drawing/2014/main" id="{A5A49679-C6C8-605C-EB14-FD38EBBB474B}"/>
              </a:ext>
            </a:extLst>
          </p:cNvPr>
          <p:cNvPicPr>
            <a:picLocks noChangeAspect="1"/>
          </p:cNvPicPr>
          <p:nvPr/>
        </p:nvPicPr>
        <p:blipFill>
          <a:blip r:embed="rId2"/>
          <a:stretch>
            <a:fillRect/>
          </a:stretch>
        </p:blipFill>
        <p:spPr>
          <a:xfrm>
            <a:off x="9178070" y="1781455"/>
            <a:ext cx="2404329" cy="135619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581474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75314-BCEB-4EF1-8B09-769AC440D2C8}"/>
              </a:ext>
            </a:extLst>
          </p:cNvPr>
          <p:cNvSpPr>
            <a:spLocks noGrp="1"/>
          </p:cNvSpPr>
          <p:nvPr>
            <p:ph type="title"/>
          </p:nvPr>
        </p:nvSpPr>
        <p:spPr/>
        <p:txBody>
          <a:bodyPr/>
          <a:lstStyle/>
          <a:p>
            <a:r>
              <a:rPr lang="en-US" sz="5400" u="sng" dirty="0">
                <a:solidFill>
                  <a:srgbClr val="CC0000"/>
                </a:solidFill>
                <a:effectLst>
                  <a:outerShdw blurRad="38100" dist="38100" dir="2700000" algn="tl">
                    <a:srgbClr val="000000">
                      <a:alpha val="43137"/>
                    </a:srgbClr>
                  </a:outerShdw>
                </a:effectLst>
              </a:rPr>
              <a:t>sensitive information and assets</a:t>
            </a:r>
            <a:endParaRPr lang="en-US" dirty="0"/>
          </a:p>
        </p:txBody>
      </p:sp>
      <p:sp>
        <p:nvSpPr>
          <p:cNvPr id="3" name="Content Placeholder 2">
            <a:extLst>
              <a:ext uri="{FF2B5EF4-FFF2-40B4-BE49-F238E27FC236}">
                <a16:creationId xmlns:a16="http://schemas.microsoft.com/office/drawing/2014/main" id="{E1772588-F1B5-61C4-E235-40B82906EABE}"/>
              </a:ext>
            </a:extLst>
          </p:cNvPr>
          <p:cNvSpPr>
            <a:spLocks noGrp="1"/>
          </p:cNvSpPr>
          <p:nvPr>
            <p:ph idx="1"/>
          </p:nvPr>
        </p:nvSpPr>
        <p:spPr/>
        <p:txBody>
          <a:bodyPr/>
          <a:lstStyle/>
          <a:p>
            <a:r>
              <a:rPr lang="en-US" sz="2000" u="sng" dirty="0">
                <a:solidFill>
                  <a:srgbClr val="CC0000"/>
                </a:solidFill>
                <a:effectLst>
                  <a:outerShdw blurRad="38100" dist="38100" dir="2700000" algn="tl">
                    <a:srgbClr val="000000">
                      <a:alpha val="43137"/>
                    </a:srgbClr>
                  </a:outerShdw>
                </a:effectLst>
              </a:rPr>
              <a:t>sensitive information</a:t>
            </a:r>
          </a:p>
          <a:p>
            <a:pPr marL="457200" indent="-457200">
              <a:buFont typeface="+mj-lt"/>
              <a:buAutoNum type="arabicPeriod"/>
            </a:pPr>
            <a:r>
              <a:rPr lang="en-US" b="0" i="0" dirty="0">
                <a:effectLst/>
                <a:latin typeface="Söhne"/>
              </a:rPr>
              <a:t>personally identifiable information (PII)</a:t>
            </a:r>
          </a:p>
          <a:p>
            <a:pPr marL="457200" indent="-457200">
              <a:buFont typeface="+mj-lt"/>
              <a:buAutoNum type="arabicPeriod"/>
            </a:pPr>
            <a:r>
              <a:rPr lang="en-US" dirty="0">
                <a:latin typeface="Söhne"/>
              </a:rPr>
              <a:t>F</a:t>
            </a:r>
            <a:r>
              <a:rPr lang="en-US" b="0" i="0" dirty="0">
                <a:effectLst/>
                <a:latin typeface="Söhne"/>
              </a:rPr>
              <a:t>inancial information</a:t>
            </a:r>
          </a:p>
          <a:p>
            <a:pPr marL="457200" indent="-457200">
              <a:buFont typeface="+mj-lt"/>
              <a:buAutoNum type="arabicPeriod"/>
            </a:pPr>
            <a:r>
              <a:rPr lang="en-US" dirty="0">
                <a:latin typeface="Söhne"/>
              </a:rPr>
              <a:t>C</a:t>
            </a:r>
            <a:r>
              <a:rPr lang="en-US" b="0" i="0" dirty="0">
                <a:effectLst/>
                <a:latin typeface="Söhne"/>
              </a:rPr>
              <a:t>onfidential business information</a:t>
            </a:r>
          </a:p>
          <a:p>
            <a:pPr marL="457200" indent="-457200">
              <a:buFont typeface="+mj-lt"/>
              <a:buAutoNum type="arabicPeriod"/>
            </a:pPr>
            <a:r>
              <a:rPr lang="en-US" dirty="0">
                <a:latin typeface="Söhne"/>
              </a:rPr>
              <a:t>Trade secrets</a:t>
            </a:r>
          </a:p>
          <a:p>
            <a:r>
              <a:rPr lang="en-US" u="sng" dirty="0">
                <a:solidFill>
                  <a:srgbClr val="CC0000"/>
                </a:solidFill>
                <a:effectLst>
                  <a:outerShdw blurRad="38100" dist="38100" dir="2700000" algn="tl">
                    <a:srgbClr val="000000">
                      <a:alpha val="43137"/>
                    </a:srgbClr>
                  </a:outerShdw>
                </a:effectLst>
              </a:rPr>
              <a:t>A</a:t>
            </a:r>
            <a:r>
              <a:rPr lang="en-US" sz="2000" u="sng" dirty="0">
                <a:solidFill>
                  <a:srgbClr val="CC0000"/>
                </a:solidFill>
                <a:effectLst>
                  <a:outerShdw blurRad="38100" dist="38100" dir="2700000" algn="tl">
                    <a:srgbClr val="000000">
                      <a:alpha val="43137"/>
                    </a:srgbClr>
                  </a:outerShdw>
                </a:effectLst>
              </a:rPr>
              <a:t>ssets</a:t>
            </a:r>
          </a:p>
          <a:p>
            <a:pPr marL="457200" indent="-457200">
              <a:buFont typeface="+mj-lt"/>
              <a:buAutoNum type="arabicPeriod"/>
            </a:pPr>
            <a:r>
              <a:rPr lang="en-US" dirty="0">
                <a:latin typeface="Söhne"/>
              </a:rPr>
              <a:t>S</a:t>
            </a:r>
            <a:r>
              <a:rPr lang="en-US" b="0" i="0" dirty="0">
                <a:effectLst/>
                <a:latin typeface="Söhne"/>
              </a:rPr>
              <a:t>ervers</a:t>
            </a:r>
          </a:p>
          <a:p>
            <a:pPr marL="457200" indent="-457200">
              <a:buFont typeface="+mj-lt"/>
              <a:buAutoNum type="arabicPeriod"/>
            </a:pPr>
            <a:r>
              <a:rPr lang="en-US" dirty="0">
                <a:latin typeface="Söhne"/>
              </a:rPr>
              <a:t>D</a:t>
            </a:r>
            <a:r>
              <a:rPr lang="en-US" b="0" i="0" dirty="0">
                <a:effectLst/>
                <a:latin typeface="Söhne"/>
              </a:rPr>
              <a:t>atabases</a:t>
            </a:r>
          </a:p>
          <a:p>
            <a:pPr marL="457200" indent="-457200">
              <a:buFont typeface="+mj-lt"/>
              <a:buAutoNum type="arabicPeriod"/>
            </a:pPr>
            <a:r>
              <a:rPr lang="en-US" dirty="0">
                <a:latin typeface="Söhne"/>
              </a:rPr>
              <a:t>N</a:t>
            </a:r>
            <a:r>
              <a:rPr lang="en-US" b="0" i="0" dirty="0">
                <a:effectLst/>
                <a:latin typeface="Söhne"/>
              </a:rPr>
              <a:t>etworks</a:t>
            </a:r>
            <a:endParaRPr lang="en-US" i="0" dirty="0">
              <a:effectLst>
                <a:outerShdw blurRad="38100" dist="38100" dir="2700000" algn="tl">
                  <a:srgbClr val="000000">
                    <a:alpha val="43137"/>
                  </a:srgbClr>
                </a:outerShdw>
              </a:effectLst>
              <a:latin typeface="Söhne"/>
            </a:endParaRPr>
          </a:p>
          <a:p>
            <a:pPr marL="457200" indent="-457200">
              <a:buFont typeface="+mj-lt"/>
              <a:buAutoNum type="arabicPeriod"/>
            </a:pPr>
            <a:endParaRPr lang="en-US" dirty="0"/>
          </a:p>
        </p:txBody>
      </p:sp>
    </p:spTree>
    <p:extLst>
      <p:ext uri="{BB962C8B-B14F-4D97-AF65-F5344CB8AC3E}">
        <p14:creationId xmlns:p14="http://schemas.microsoft.com/office/powerpoint/2010/main" val="2788708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9EBE-54E0-37D9-F1B7-30E0A5ED1DD2}"/>
              </a:ext>
            </a:extLst>
          </p:cNvPr>
          <p:cNvSpPr>
            <a:spLocks noGrp="1"/>
          </p:cNvSpPr>
          <p:nvPr>
            <p:ph type="title"/>
          </p:nvPr>
        </p:nvSpPr>
        <p:spPr/>
        <p:txBody>
          <a:bodyPr/>
          <a:lstStyle/>
          <a:p>
            <a:r>
              <a:rPr lang="en-US" dirty="0"/>
              <a:t>Securing User Authentication</a:t>
            </a:r>
            <a:br>
              <a:rPr lang="en-US" dirty="0"/>
            </a:br>
            <a:endParaRPr lang="en-US" dirty="0"/>
          </a:p>
        </p:txBody>
      </p:sp>
      <p:sp>
        <p:nvSpPr>
          <p:cNvPr id="3" name="Content Placeholder 2">
            <a:extLst>
              <a:ext uri="{FF2B5EF4-FFF2-40B4-BE49-F238E27FC236}">
                <a16:creationId xmlns:a16="http://schemas.microsoft.com/office/drawing/2014/main" id="{0EEEDB7A-6041-4DB9-ACE7-38B39017FC2D}"/>
              </a:ext>
            </a:extLst>
          </p:cNvPr>
          <p:cNvSpPr>
            <a:spLocks noGrp="1"/>
          </p:cNvSpPr>
          <p:nvPr>
            <p:ph idx="1"/>
          </p:nvPr>
        </p:nvSpPr>
        <p:spPr/>
        <p:txBody>
          <a:bodyPr/>
          <a:lstStyle/>
          <a:p>
            <a:r>
              <a:rPr lang="en-US" dirty="0"/>
              <a:t>User authentication is a critical aspect of cybersecurity that involves verifying the identity of a user or system before allowing access to sensitive information or assets. </a:t>
            </a:r>
          </a:p>
          <a:p>
            <a:r>
              <a:rPr lang="en-US" dirty="0"/>
              <a:t>Effective user authentication helps prevent unauthorized access and protect against cyber threats</a:t>
            </a:r>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178A1DEE-2756-E6D6-ADBB-1CF0639B6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799" y="4466082"/>
            <a:ext cx="2638425" cy="17335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9" name="Picture 8">
            <a:extLst>
              <a:ext uri="{FF2B5EF4-FFF2-40B4-BE49-F238E27FC236}">
                <a16:creationId xmlns:a16="http://schemas.microsoft.com/office/drawing/2014/main" id="{995769C1-D617-210A-5720-4AC611349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552" y="3747246"/>
            <a:ext cx="5080000" cy="38100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28373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8197-C0BE-5332-F760-D28E3B2AC524}"/>
              </a:ext>
            </a:extLst>
          </p:cNvPr>
          <p:cNvSpPr>
            <a:spLocks noGrp="1"/>
          </p:cNvSpPr>
          <p:nvPr>
            <p:ph type="title"/>
          </p:nvPr>
        </p:nvSpPr>
        <p:spPr/>
        <p:txBody>
          <a:bodyPr>
            <a:normAutofit fontScale="90000"/>
          </a:bodyPr>
          <a:lstStyle/>
          <a:p>
            <a:r>
              <a:rPr lang="en-US" dirty="0"/>
              <a:t>Authentication abuse prevention</a:t>
            </a:r>
            <a:br>
              <a:rPr lang="en-US" dirty="0"/>
            </a:br>
            <a:br>
              <a:rPr lang="en-US" dirty="0"/>
            </a:br>
            <a:endParaRPr lang="en-US" dirty="0"/>
          </a:p>
        </p:txBody>
      </p:sp>
      <p:sp>
        <p:nvSpPr>
          <p:cNvPr id="3" name="Content Placeholder 2">
            <a:extLst>
              <a:ext uri="{FF2B5EF4-FFF2-40B4-BE49-F238E27FC236}">
                <a16:creationId xmlns:a16="http://schemas.microsoft.com/office/drawing/2014/main" id="{5B2CBDDB-6739-9317-CEF2-59F197799591}"/>
              </a:ext>
            </a:extLst>
          </p:cNvPr>
          <p:cNvSpPr>
            <a:spLocks noGrp="1"/>
          </p:cNvSpPr>
          <p:nvPr>
            <p:ph idx="1"/>
          </p:nvPr>
        </p:nvSpPr>
        <p:spPr>
          <a:xfrm>
            <a:off x="1069848" y="2130373"/>
            <a:ext cx="10058400" cy="4050792"/>
          </a:xfrm>
        </p:spPr>
        <p:txBody>
          <a:bodyPr/>
          <a:lstStyle/>
          <a:p>
            <a:r>
              <a:rPr lang="en-US" dirty="0"/>
              <a:t>Authentication abuse prevention is the process of implementing security measures to prevent attackers from exploiting authentication mechanisms to gain unauthorized access to systems, applications, or data. </a:t>
            </a:r>
          </a:p>
          <a:p>
            <a:r>
              <a:rPr lang="en-US" dirty="0"/>
              <a:t>Authentication abuse can occur when attackers use a variety of techniques to bypass authentication controls, such as password cracking, brute-force attacks, or social engineering</a:t>
            </a:r>
          </a:p>
          <a:p>
            <a:pPr marL="0" indent="0">
              <a:buNone/>
            </a:pPr>
            <a:r>
              <a:rPr lang="en-US" dirty="0"/>
              <a:t>To prevent authentication abuse, organizations can implement the following security measures:</a:t>
            </a:r>
          </a:p>
          <a:p>
            <a:pPr marL="457200" indent="-457200">
              <a:buFont typeface="+mj-lt"/>
              <a:buAutoNum type="arabicPeriod"/>
            </a:pPr>
            <a:r>
              <a:rPr lang="en-US" dirty="0"/>
              <a:t>Account reputation scoring</a:t>
            </a:r>
          </a:p>
          <a:p>
            <a:pPr marL="457200" indent="-457200">
              <a:buFont typeface="+mj-lt"/>
              <a:buAutoNum type="arabicPeriod"/>
            </a:pPr>
            <a:r>
              <a:rPr lang="en-US" dirty="0"/>
              <a:t>User authentication with keystroke recognition</a:t>
            </a:r>
          </a:p>
          <a:p>
            <a:pPr marL="457200" indent="-457200">
              <a:buFont typeface="+mj-lt"/>
              <a:buAutoNum type="arabicPeriod"/>
            </a:pPr>
            <a:r>
              <a:rPr lang="en-US" dirty="0"/>
              <a:t>Biometric authentication with facial recognition</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0" indent="0">
              <a:buNone/>
            </a:pPr>
            <a:endParaRPr lang="en-US" dirty="0"/>
          </a:p>
          <a:p>
            <a:pPr marL="457200" indent="-457200">
              <a:buFont typeface="+mj-lt"/>
              <a:buAutoNum type="arabicParenR"/>
            </a:pPr>
            <a:endParaRPr lang="en-US" dirty="0"/>
          </a:p>
          <a:p>
            <a:pPr marL="457200" indent="-457200">
              <a:buFont typeface="+mj-lt"/>
              <a:buAutoNum type="arabicPeriod"/>
            </a:pPr>
            <a:endParaRPr lang="en-US" dirty="0"/>
          </a:p>
          <a:p>
            <a:endParaRPr lang="en-US" dirty="0"/>
          </a:p>
          <a:p>
            <a:pPr marL="457200" indent="-457200">
              <a:buFont typeface="+mj-lt"/>
              <a:buAutoNum type="arabicPeriod"/>
            </a:pPr>
            <a:endParaRPr lang="en-US" dirty="0"/>
          </a:p>
          <a:p>
            <a:endParaRPr lang="en-US" dirty="0"/>
          </a:p>
          <a:p>
            <a:pPr marL="457200" indent="-457200">
              <a:buFont typeface="+mj-lt"/>
              <a:buAutoNum type="arabicPeriod"/>
            </a:pPr>
            <a:endParaRPr lang="en-US" dirty="0"/>
          </a:p>
          <a:p>
            <a:pPr marL="457200" indent="-457200">
              <a:buFont typeface="+mj-lt"/>
              <a:buAutoNum type="arabicPeriod"/>
            </a:pPr>
            <a:endParaRPr lang="en-US" dirty="0"/>
          </a:p>
        </p:txBody>
      </p:sp>
      <p:pic>
        <p:nvPicPr>
          <p:cNvPr id="5" name="Picture 4">
            <a:extLst>
              <a:ext uri="{FF2B5EF4-FFF2-40B4-BE49-F238E27FC236}">
                <a16:creationId xmlns:a16="http://schemas.microsoft.com/office/drawing/2014/main" id="{422BE863-B8F8-F1AC-00D5-0EEB450C25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3390" y="253254"/>
            <a:ext cx="2857500" cy="1600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98265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B7949-5C8A-FFAB-E9B9-808655310D2F}"/>
              </a:ext>
            </a:extLst>
          </p:cNvPr>
          <p:cNvSpPr>
            <a:spLocks noGrp="1"/>
          </p:cNvSpPr>
          <p:nvPr>
            <p:ph type="title"/>
          </p:nvPr>
        </p:nvSpPr>
        <p:spPr/>
        <p:txBody>
          <a:bodyPr/>
          <a:lstStyle/>
          <a:p>
            <a:r>
              <a:rPr lang="en-US" dirty="0"/>
              <a:t>Account reputation scoring</a:t>
            </a:r>
            <a:br>
              <a:rPr lang="en-US" dirty="0"/>
            </a:br>
            <a:endParaRPr lang="en-US" dirty="0"/>
          </a:p>
        </p:txBody>
      </p:sp>
      <p:sp>
        <p:nvSpPr>
          <p:cNvPr id="3" name="Content Placeholder 2">
            <a:extLst>
              <a:ext uri="{FF2B5EF4-FFF2-40B4-BE49-F238E27FC236}">
                <a16:creationId xmlns:a16="http://schemas.microsoft.com/office/drawing/2014/main" id="{6DA08143-65AF-FCC1-018D-FEC8C5C31993}"/>
              </a:ext>
            </a:extLst>
          </p:cNvPr>
          <p:cNvSpPr>
            <a:spLocks noGrp="1"/>
          </p:cNvSpPr>
          <p:nvPr>
            <p:ph idx="1"/>
          </p:nvPr>
        </p:nvSpPr>
        <p:spPr>
          <a:xfrm>
            <a:off x="998131" y="1852466"/>
            <a:ext cx="10058400" cy="4050792"/>
          </a:xfrm>
        </p:spPr>
        <p:txBody>
          <a:bodyPr/>
          <a:lstStyle/>
          <a:p>
            <a:endParaRPr lang="en-US" dirty="0"/>
          </a:p>
          <a:p>
            <a:endParaRPr lang="en-US" dirty="0"/>
          </a:p>
          <a:p>
            <a:r>
              <a:rPr lang="en-US" dirty="0"/>
              <a:t>Account reputation scoring is a technique used in cybersecurity to assess the reputation of a user or account based on their past behavior and activities.</a:t>
            </a:r>
          </a:p>
          <a:p>
            <a:endParaRPr lang="en-US" dirty="0"/>
          </a:p>
          <a:p>
            <a:r>
              <a:rPr lang="en-US" dirty="0"/>
              <a:t> Account reputation scoring can be used to identify and prevent potential security threats, such as account takeover, fraud, and phishing.</a:t>
            </a:r>
          </a:p>
          <a:p>
            <a:endParaRPr lang="en-US" dirty="0"/>
          </a:p>
        </p:txBody>
      </p:sp>
    </p:spTree>
    <p:extLst>
      <p:ext uri="{BB962C8B-B14F-4D97-AF65-F5344CB8AC3E}">
        <p14:creationId xmlns:p14="http://schemas.microsoft.com/office/powerpoint/2010/main" val="42254928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386</TotalTime>
  <Words>2332</Words>
  <Application>Microsoft Office PowerPoint</Application>
  <PresentationFormat>Widescreen</PresentationFormat>
  <Paragraphs>153</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GeogW01-Regular61</vt:lpstr>
      <vt:lpstr>GeogW01-Semibol80</vt:lpstr>
      <vt:lpstr>Rockwell</vt:lpstr>
      <vt:lpstr>Rockwell Condensed</vt:lpstr>
      <vt:lpstr>Söhne</vt:lpstr>
      <vt:lpstr>Wingdings</vt:lpstr>
      <vt:lpstr>Wood Type</vt:lpstr>
      <vt:lpstr>PowerPoint Presentation</vt:lpstr>
      <vt:lpstr>AI for Cybersecurity  </vt:lpstr>
      <vt:lpstr> Protecting sensitive information and assets  </vt:lpstr>
      <vt:lpstr>Securing User Authentication</vt:lpstr>
      <vt:lpstr>Fraud Prevention with Cloud  AI   Solutions</vt:lpstr>
      <vt:lpstr>sensitive information and assets</vt:lpstr>
      <vt:lpstr>Securing User Authentication </vt:lpstr>
      <vt:lpstr>Authentication abuse prevention  </vt:lpstr>
      <vt:lpstr>Account reputation scoring </vt:lpstr>
      <vt:lpstr>Account reputation scoring works by analyzing a variety of factors related to a user or account, including:  </vt:lpstr>
      <vt:lpstr>User authentication with keystroke recognition </vt:lpstr>
      <vt:lpstr>Multi-factor authentication (MFA)</vt:lpstr>
      <vt:lpstr>Biometric authentication with facial recognition</vt:lpstr>
      <vt:lpstr>Biometric authentication with facial recognition</vt:lpstr>
      <vt:lpstr>Fraud Prevention with Cloud  AI   Solutions</vt:lpstr>
      <vt:lpstr>Cloud-based AI solutions for fraud prevention typically involve the following steps  </vt:lpstr>
      <vt:lpstr>leverage machine learning (ML) algorithms for fraud detection </vt:lpstr>
      <vt:lpstr>PowerPoint Presentation</vt:lpstr>
      <vt:lpstr>PowerPoint Presentation</vt:lpstr>
      <vt:lpstr>  </vt:lpstr>
      <vt:lpstr> bagging and boosting techniques can improve an algorithm’s effectiveness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Cybersecurity</dc:title>
  <dc:creator>Saurabh sanap</dc:creator>
  <cp:lastModifiedBy>Saurabh sanap</cp:lastModifiedBy>
  <cp:revision>4</cp:revision>
  <dcterms:created xsi:type="dcterms:W3CDTF">2023-04-10T13:06:52Z</dcterms:created>
  <dcterms:modified xsi:type="dcterms:W3CDTF">2023-05-02T13:16:56Z</dcterms:modified>
</cp:coreProperties>
</file>